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1" r:id="rId5"/>
    <p:sldId id="258" r:id="rId6"/>
    <p:sldId id="276" r:id="rId7"/>
    <p:sldId id="270" r:id="rId8"/>
    <p:sldId id="266" r:id="rId9"/>
    <p:sldId id="316" r:id="rId10"/>
    <p:sldId id="315" r:id="rId11"/>
    <p:sldId id="317" r:id="rId12"/>
    <p:sldId id="264" r:id="rId13"/>
    <p:sldId id="279" r:id="rId14"/>
    <p:sldId id="285" r:id="rId15"/>
    <p:sldId id="274" r:id="rId16"/>
    <p:sldId id="281" r:id="rId17"/>
    <p:sldId id="282" r:id="rId18"/>
    <p:sldId id="278" r:id="rId19"/>
    <p:sldId id="280" r:id="rId20"/>
    <p:sldId id="283" r:id="rId21"/>
    <p:sldId id="284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96" r:id="rId32"/>
    <p:sldId id="299" r:id="rId33"/>
    <p:sldId id="300" r:id="rId34"/>
    <p:sldId id="302" r:id="rId35"/>
    <p:sldId id="303" r:id="rId36"/>
    <p:sldId id="304" r:id="rId37"/>
    <p:sldId id="305" r:id="rId38"/>
    <p:sldId id="306" r:id="rId39"/>
    <p:sldId id="307" r:id="rId40"/>
    <p:sldId id="308" r:id="rId41"/>
    <p:sldId id="309" r:id="rId42"/>
    <p:sldId id="311" r:id="rId43"/>
    <p:sldId id="312" r:id="rId44"/>
    <p:sldId id="318" r:id="rId45"/>
    <p:sldId id="301" r:id="rId46"/>
    <p:sldId id="313" r:id="rId47"/>
    <p:sldId id="314" r:id="rId48"/>
    <p:sldId id="319" r:id="rId49"/>
    <p:sldId id="320" r:id="rId50"/>
    <p:sldId id="263" r:id="rId51"/>
    <p:sldId id="262" r:id="rId5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6363"/>
    <a:srgbClr val="3BCCFF"/>
    <a:srgbClr val="FEE8E8"/>
    <a:srgbClr val="FEE2E2"/>
    <a:srgbClr val="FED2D2"/>
    <a:srgbClr val="FEBABA"/>
    <a:srgbClr val="FE8282"/>
    <a:srgbClr val="FD9D9D"/>
    <a:srgbClr val="FD7B7B"/>
    <a:srgbClr val="FD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372" y="108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2019-10-22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NZ5B3MFZ/CNKQR8E7M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minecraft.net/" TargetMode="External"/><Relationship Id="rId2" Type="http://schemas.openxmlformats.org/officeDocument/2006/relationships/hyperlink" Target="https://bgmstore.net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ns13301/BlockParty-js-breakout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0110" y="472552"/>
            <a:ext cx="3411777" cy="3648059"/>
          </a:xfrm>
          <a:prstGeom prst="rect">
            <a:avLst/>
          </a:prstGeom>
        </p:spPr>
      </p:pic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39245" y="111061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 Programming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3242" y="5871433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2014958001 </a:t>
            </a:r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</a:rPr>
              <a:t>강규한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878782" y="5237634"/>
            <a:ext cx="24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발표일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2019. 10. 23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484822" y="6333098"/>
            <a:ext cx="25873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담당 교수님 </a:t>
            </a:r>
            <a:r>
              <a:rPr lang="en-US" altLang="ko-KR" sz="2000" dirty="0" smtClean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ko-KR" altLang="en-US" sz="2000" dirty="0" smtClean="0">
                <a:solidFill>
                  <a:schemeClr val="accent1">
                    <a:lumMod val="50000"/>
                  </a:schemeClr>
                </a:solidFill>
              </a:rPr>
              <a:t>김주현</a:t>
            </a:r>
            <a:endParaRPr lang="ko-KR" altLang="en-US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2. </a:t>
            </a:r>
            <a:r>
              <a:rPr lang="ko-KR" altLang="en-US" sz="1200" dirty="0" smtClean="0"/>
              <a:t>마우스 커서 변경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오리지널 마우스 커서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게임의 좌우 방향 표시로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집중도를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높이는 커서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8223" y="2345059"/>
            <a:ext cx="1743906" cy="174390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176" y="2239677"/>
            <a:ext cx="1871750" cy="18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3532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3. </a:t>
            </a:r>
            <a:r>
              <a:rPr lang="ko-KR" altLang="en-US" sz="1200" dirty="0" smtClean="0"/>
              <a:t>패들의 최대 이동 범위 수정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캔버스 밖으로 빠져나가던 기존의 패들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769442"/>
            <a:chOff x="685640" y="4524314"/>
            <a:chExt cx="2047355" cy="7694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캔버스 밖으로 좌표 이동 시 안쪽의 최대값으로 이동하도록 변경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91383" y="3028489"/>
            <a:ext cx="1314583" cy="40648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111" y="3032629"/>
            <a:ext cx="1416693" cy="40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21635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</a:t>
            </a:r>
            <a:r>
              <a:rPr lang="ko-KR" altLang="en-US" sz="1200" dirty="0" smtClean="0"/>
              <a:t>벽돌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벽돌의 이미지 변경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단색이던 무미건조한 벽돌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다채롭고 게임에 어울리는 도트 이미지로 변경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250366" y="3880086"/>
            <a:ext cx="2102904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23341" y="3082892"/>
            <a:ext cx="556953" cy="556953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735311" y="2004120"/>
            <a:ext cx="1133012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384" y="1821158"/>
            <a:ext cx="269601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2673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</a:t>
            </a:r>
            <a:r>
              <a:rPr lang="ko-KR" altLang="en-US" sz="1200" dirty="0" smtClean="0"/>
              <a:t>벽돌</a:t>
            </a:r>
            <a:r>
              <a:rPr lang="en-US" altLang="ko-KR" sz="1200" dirty="0"/>
              <a:t>, </a:t>
            </a:r>
            <a:r>
              <a:rPr lang="ko-KR" altLang="en-US" sz="1200" dirty="0"/>
              <a:t>공</a:t>
            </a:r>
            <a:r>
              <a:rPr lang="en-US" altLang="ko-KR" sz="1200" dirty="0"/>
              <a:t>, </a:t>
            </a:r>
            <a:r>
              <a:rPr lang="ko-KR" altLang="en-US" sz="1200" dirty="0"/>
              <a:t>벽돌의 이미지 변경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394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imgPieces</a:t>
            </a:r>
            <a:r>
              <a:rPr lang="en-US" altLang="ko-KR" dirty="0"/>
              <a:t> = new Image();</a:t>
            </a:r>
          </a:p>
          <a:p>
            <a:r>
              <a:rPr lang="en-US" altLang="ko-KR" dirty="0" err="1"/>
              <a:t>imgPieces.src</a:t>
            </a:r>
            <a:r>
              <a:rPr lang="en-US" altLang="ko-KR" dirty="0"/>
              <a:t> = "</a:t>
            </a:r>
            <a:r>
              <a:rPr lang="en-US" altLang="ko-KR" dirty="0" err="1"/>
              <a:t>img</a:t>
            </a:r>
            <a:r>
              <a:rPr lang="en-US" altLang="ko-KR" dirty="0"/>
              <a:t>/breakout_pieces.png";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1" y="2394035"/>
            <a:ext cx="3934489" cy="239000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47876" y="3060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drawBall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ctx.beginPath</a:t>
            </a:r>
            <a:r>
              <a:rPr lang="ko-KR" altLang="en-US" dirty="0" smtClean="0"/>
              <a:t>();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경로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</a:t>
            </a:r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imgPieces</a:t>
            </a:r>
            <a:r>
              <a:rPr lang="ko-KR" altLang="en-US" dirty="0"/>
              <a:t>, </a:t>
            </a:r>
            <a:r>
              <a:rPr lang="en-US" altLang="ko-KR" dirty="0" err="1" smtClean="0"/>
              <a:t>sx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sw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, </a:t>
            </a:r>
            <a:r>
              <a:rPr lang="en-US" altLang="ko-KR" dirty="0" smtClean="0"/>
              <a:t>dx,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dw</a:t>
            </a:r>
            <a:r>
              <a:rPr lang="ko-KR" altLang="en-US" dirty="0" smtClean="0"/>
              <a:t>, </a:t>
            </a:r>
            <a:r>
              <a:rPr lang="en-US" altLang="ko-KR" dirty="0" smtClean="0"/>
              <a:t>dh</a:t>
            </a:r>
            <a:r>
              <a:rPr lang="ko-KR" altLang="en-US" dirty="0" smtClean="0"/>
              <a:t>);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ctx.closePath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52232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5. </a:t>
            </a:r>
            <a:r>
              <a:rPr lang="en-US" altLang="ko-KR" sz="1200" dirty="0" smtClean="0"/>
              <a:t>2</a:t>
            </a:r>
            <a:r>
              <a:rPr lang="ko-KR" altLang="en-US" sz="1200" dirty="0" smtClean="0"/>
              <a:t>회 이상 타격 시 파괴되는 블록 추가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1" y="1172817"/>
            <a:ext cx="1438476" cy="53252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6087" y="17883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bricks</a:t>
            </a:r>
            <a:r>
              <a:rPr lang="ko-KR" altLang="en-US" dirty="0"/>
              <a:t> = [];</a:t>
            </a:r>
          </a:p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makeBricks</a:t>
            </a:r>
            <a:r>
              <a:rPr lang="ko-KR" altLang="en-US" dirty="0"/>
              <a:t>(){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c=0; c&lt;</a:t>
            </a:r>
            <a:r>
              <a:rPr lang="ko-KR" altLang="en-US" dirty="0" err="1"/>
              <a:t>brickColumnCount</a:t>
            </a:r>
            <a:r>
              <a:rPr lang="ko-KR" altLang="en-US" dirty="0"/>
              <a:t>; c++)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bricks</a:t>
            </a:r>
            <a:r>
              <a:rPr lang="ko-KR" altLang="en-US" dirty="0"/>
              <a:t>[c] = [];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=0; </a:t>
            </a:r>
            <a:r>
              <a:rPr lang="ko-KR" altLang="en-US" dirty="0" err="1"/>
              <a:t>r</a:t>
            </a:r>
            <a:r>
              <a:rPr lang="ko-KR" altLang="en-US" dirty="0"/>
              <a:t>&lt;</a:t>
            </a:r>
            <a:r>
              <a:rPr lang="ko-KR" altLang="en-US" dirty="0" err="1"/>
              <a:t>brickRowCount</a:t>
            </a:r>
            <a:r>
              <a:rPr lang="ko-KR" altLang="en-US" dirty="0"/>
              <a:t>; </a:t>
            </a:r>
            <a:r>
              <a:rPr lang="ko-KR" altLang="en-US" dirty="0" err="1"/>
              <a:t>r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bricks</a:t>
            </a:r>
            <a:r>
              <a:rPr lang="ko-KR" altLang="en-US" dirty="0"/>
              <a:t>[c][</a:t>
            </a:r>
            <a:r>
              <a:rPr lang="ko-KR" altLang="en-US" dirty="0" err="1"/>
              <a:t>r</a:t>
            </a:r>
            <a:r>
              <a:rPr lang="ko-KR" altLang="en-US" dirty="0"/>
              <a:t>] = { x: 0, y: 0, </a:t>
            </a:r>
            <a:r>
              <a:rPr lang="ko-KR" altLang="en-US" dirty="0" err="1"/>
              <a:t>status</a:t>
            </a:r>
            <a:r>
              <a:rPr lang="ko-KR" altLang="en-US" dirty="0"/>
              <a:t>: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, </a:t>
            </a:r>
            <a:r>
              <a:rPr lang="ko-KR" altLang="en-US" dirty="0" err="1"/>
              <a:t>itemBrick</a:t>
            </a:r>
            <a:r>
              <a:rPr lang="ko-KR" altLang="en-US" dirty="0"/>
              <a:t>: 1};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16087" y="46507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bricks</a:t>
            </a:r>
            <a:r>
              <a:rPr lang="ko-KR" altLang="en-US" dirty="0" smtClean="0"/>
              <a:t>[c][</a:t>
            </a:r>
            <a:r>
              <a:rPr lang="ko-KR" altLang="en-US" dirty="0" err="1" smtClean="0"/>
              <a:t>r</a:t>
            </a:r>
            <a:r>
              <a:rPr lang="ko-KR" altLang="en-US" dirty="0" smtClean="0"/>
              <a:t>].</a:t>
            </a:r>
            <a:r>
              <a:rPr lang="ko-KR" altLang="en-US" dirty="0" err="1" smtClean="0"/>
              <a:t>status</a:t>
            </a:r>
            <a:r>
              <a:rPr lang="ko-KR" altLang="en-US" dirty="0" smtClean="0"/>
              <a:t> ===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) </a:t>
            </a:r>
            <a:r>
              <a:rPr lang="ko-KR" altLang="en-US" dirty="0"/>
              <a:t>{</a:t>
            </a:r>
          </a:p>
          <a:p>
            <a:r>
              <a:rPr lang="ko-KR" altLang="en-US" dirty="0" err="1" smtClean="0"/>
              <a:t>ctx.drawImage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imgPieces</a:t>
            </a:r>
            <a:r>
              <a:rPr lang="ko-KR" altLang="en-US" dirty="0"/>
              <a:t>, 8, 28, 32, 16, </a:t>
            </a:r>
            <a:r>
              <a:rPr lang="ko-KR" altLang="en-US" dirty="0" err="1"/>
              <a:t>brickX</a:t>
            </a:r>
            <a:r>
              <a:rPr lang="ko-KR" altLang="en-US" dirty="0"/>
              <a:t>, </a:t>
            </a:r>
            <a:r>
              <a:rPr lang="ko-KR" altLang="en-US" dirty="0" err="1"/>
              <a:t>brickY</a:t>
            </a:r>
            <a:r>
              <a:rPr lang="ko-KR" altLang="en-US" dirty="0"/>
              <a:t> - 12, 63, 24</a:t>
            </a:r>
            <a:r>
              <a:rPr lang="ko-KR" altLang="en-US" dirty="0" smtClean="0"/>
              <a:t>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생명력에 따라 벽돌을 구분해 그림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484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6. </a:t>
            </a:r>
            <a:r>
              <a:rPr lang="ko-KR" altLang="en-US" sz="1200" dirty="0" smtClean="0"/>
              <a:t>다양한 아이템 추가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1695" y="1637198"/>
            <a:ext cx="302400" cy="30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695" y="2141199"/>
            <a:ext cx="302400" cy="302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9334" y="2645200"/>
            <a:ext cx="302400" cy="302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9334" y="3149029"/>
            <a:ext cx="302400" cy="302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49334" y="3653031"/>
            <a:ext cx="302400" cy="302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49334" y="4156860"/>
            <a:ext cx="302400" cy="302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49334" y="4660689"/>
            <a:ext cx="302400" cy="302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5734" y="5164518"/>
            <a:ext cx="612000" cy="30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06189" y="157026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폭발탄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주위의 여러 블록에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(6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406189" y="207426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롱 패들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패들의 길이가 길어집니다</a:t>
            </a:r>
            <a:r>
              <a:rPr lang="en-US" altLang="ko-KR" dirty="0" smtClean="0"/>
              <a:t>. (15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437038" y="2582315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플레이어의 최대 생명력이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늘어납니다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406189" y="308692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도핑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자동으로 공을 받아 칩니다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406188" y="3585927"/>
            <a:ext cx="92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상태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공의 속도가 느려지고 공의 진행방향이 바뀌며 랜덤으로 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06188" y="4091596"/>
            <a:ext cx="76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하이퍼탄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공격력을 강화시켜서 모든 블록을 한 방에 태워버립니다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06189" y="459375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획득 시 라운드를 클리어하고 다음 라운드로 넘어갑니다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406189" y="509938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타격 시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확률로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열쇠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5333" y="1546127"/>
            <a:ext cx="469634" cy="4845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4792" y="4073180"/>
            <a:ext cx="480175" cy="48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901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7. </a:t>
            </a:r>
            <a:r>
              <a:rPr lang="en-US" altLang="ko-KR" sz="1200" dirty="0" smtClean="0"/>
              <a:t>Gif</a:t>
            </a:r>
            <a:r>
              <a:rPr lang="ko-KR" altLang="en-US" sz="1200" dirty="0" smtClean="0"/>
              <a:t>를 이용한 움직이는 효과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아무런 효과가 없어서 미미하던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 및 이펙트에 동적인 효과를 추가하여 생동감 상승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7. </a:t>
            </a:r>
            <a:r>
              <a:rPr lang="en-US" altLang="ko-KR" sz="1200" dirty="0" smtClean="0"/>
              <a:t>Gif</a:t>
            </a:r>
            <a:r>
              <a:rPr lang="ko-KR" altLang="en-US" sz="1200" dirty="0"/>
              <a:t>를 이용한 움직이는 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647876" y="2394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imgPortal</a:t>
            </a:r>
            <a:r>
              <a:rPr lang="en-US" altLang="ko-KR" dirty="0"/>
              <a:t> = [];</a:t>
            </a:r>
          </a:p>
          <a:p>
            <a:r>
              <a:rPr lang="en-US" altLang="ko-KR" dirty="0"/>
              <a:t>for(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 = 0; </a:t>
            </a:r>
            <a:r>
              <a:rPr lang="en-US" altLang="ko-KR" dirty="0" err="1"/>
              <a:t>i</a:t>
            </a:r>
            <a:r>
              <a:rPr lang="en-US" altLang="ko-KR" dirty="0"/>
              <a:t> &lt; 40; </a:t>
            </a:r>
            <a:r>
              <a:rPr lang="en-US" altLang="ko-KR" dirty="0" err="1"/>
              <a:t>i</a:t>
            </a:r>
            <a:r>
              <a:rPr lang="en-US" altLang="ko-KR" dirty="0"/>
              <a:t> ++){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new Image();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src</a:t>
            </a:r>
            <a:r>
              <a:rPr lang="en-US" altLang="ko-KR" dirty="0"/>
              <a:t> = "gif/portal/portal" + </a:t>
            </a:r>
            <a:r>
              <a:rPr lang="en-US" altLang="ko-KR" dirty="0" err="1"/>
              <a:t>i</a:t>
            </a:r>
            <a:r>
              <a:rPr lang="en-US" altLang="ko-KR" dirty="0"/>
              <a:t> + ".</a:t>
            </a:r>
            <a:r>
              <a:rPr lang="en-US" altLang="ko-KR" dirty="0" err="1"/>
              <a:t>png</a:t>
            </a:r>
            <a:r>
              <a:rPr lang="en-US" altLang="ko-KR" dirty="0"/>
              <a:t>";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6" y="2394035"/>
            <a:ext cx="2420810" cy="24208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29127" y="39870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imgPortal</a:t>
            </a:r>
            <a:r>
              <a:rPr lang="ko-KR" altLang="en-US" dirty="0"/>
              <a:t>[</a:t>
            </a:r>
            <a:r>
              <a:rPr lang="ko-KR" altLang="en-US" dirty="0" err="1"/>
              <a:t>Math.floor</a:t>
            </a:r>
            <a:r>
              <a:rPr lang="ko-KR" altLang="en-US" dirty="0"/>
              <a:t>(</a:t>
            </a:r>
            <a:r>
              <a:rPr lang="ko-KR" altLang="en-US" dirty="0" err="1"/>
              <a:t>time</a:t>
            </a:r>
            <a:r>
              <a:rPr lang="ko-KR" altLang="en-US" dirty="0"/>
              <a:t> / 2 ) % 39], 0, 0, 500, 500, 0, 0, </a:t>
            </a:r>
            <a:r>
              <a:rPr lang="ko-KR" altLang="en-US" dirty="0" err="1"/>
              <a:t>canvas.width</a:t>
            </a:r>
            <a:r>
              <a:rPr lang="ko-KR" altLang="en-US" dirty="0"/>
              <a:t>, </a:t>
            </a:r>
            <a:r>
              <a:rPr lang="ko-KR" altLang="en-US" dirty="0" err="1"/>
              <a:t>canvas.height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05749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8. </a:t>
            </a:r>
            <a:r>
              <a:rPr lang="ko-KR" altLang="en-US" sz="1200" dirty="0" smtClean="0"/>
              <a:t>사운드 삽입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무음의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배경음악 및 효과음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619" y="2188354"/>
            <a:ext cx="1974396" cy="1974396"/>
          </a:xfrm>
          <a:prstGeom prst="rect">
            <a:avLst/>
          </a:prstGeom>
        </p:spPr>
      </p:pic>
      <p:pic>
        <p:nvPicPr>
          <p:cNvPr id="28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0299" y="2188354"/>
            <a:ext cx="1974396" cy="1974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10" y="2150730"/>
            <a:ext cx="172478" cy="4420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41" y="3830891"/>
            <a:ext cx="356969" cy="417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370" y="2581428"/>
            <a:ext cx="342176" cy="400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2196" y="1778359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32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8. </a:t>
            </a:r>
            <a:r>
              <a:rPr lang="ko-KR" altLang="en-US" sz="1200" dirty="0" smtClean="0"/>
              <a:t>사운드 </a:t>
            </a:r>
            <a:r>
              <a:rPr lang="ko-KR" altLang="en-US" sz="1200" dirty="0"/>
              <a:t>삽입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7945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rainSound</a:t>
            </a:r>
            <a:r>
              <a:rPr lang="en-US" altLang="ko-KR" dirty="0"/>
              <a:t> = new Audio("sounds/rain1.ogg");</a:t>
            </a:r>
          </a:p>
          <a:p>
            <a:r>
              <a:rPr lang="en-US" altLang="ko-KR" dirty="0" err="1"/>
              <a:t>rainSound.controls</a:t>
            </a:r>
            <a:r>
              <a:rPr lang="en-US" altLang="ko-KR" dirty="0"/>
              <a:t> = true;</a:t>
            </a:r>
          </a:p>
          <a:p>
            <a:r>
              <a:rPr lang="en-US" altLang="ko-KR" dirty="0" err="1"/>
              <a:t>rainSound.loop</a:t>
            </a:r>
            <a:r>
              <a:rPr lang="en-US" altLang="ko-KR" dirty="0"/>
              <a:t> = true;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76848" y="3898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getItemSound</a:t>
            </a:r>
            <a:r>
              <a:rPr lang="en-US" altLang="ko-KR" dirty="0"/>
              <a:t> = new Audio("sounds/getItem.mp3");</a:t>
            </a:r>
          </a:p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portalSound</a:t>
            </a:r>
            <a:r>
              <a:rPr lang="en-US" altLang="ko-KR" dirty="0"/>
              <a:t> = new Audio("sounds/portal.mp3");</a:t>
            </a:r>
            <a:endParaRPr lang="ko-KR" altLang="en-US" dirty="0"/>
          </a:p>
        </p:txBody>
      </p:sp>
      <p:pic>
        <p:nvPicPr>
          <p:cNvPr id="13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406" y="2591765"/>
            <a:ext cx="1974396" cy="1974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817" y="2554141"/>
            <a:ext cx="172478" cy="4420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848" y="4234302"/>
            <a:ext cx="356969" cy="4174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477" y="2984839"/>
            <a:ext cx="34217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피아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748" y="576470"/>
            <a:ext cx="4130452" cy="4130452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617591" y="5871433"/>
            <a:ext cx="295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Breakout Revolution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5213" y="111061"/>
            <a:ext cx="2476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Breakout game remaking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78782" y="5237634"/>
            <a:ext cx="24178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발표일 </a:t>
            </a:r>
            <a:r>
              <a:rPr lang="en-US" altLang="ko-KR" dirty="0" smtClean="0">
                <a:solidFill>
                  <a:schemeClr val="bg1"/>
                </a:solidFill>
                <a:latin typeface="휴먼매직체" panose="02030504000101010101" pitchFamily="18" charset="-127"/>
                <a:ea typeface="휴먼매직체" panose="02030504000101010101" pitchFamily="18" charset="-127"/>
              </a:rPr>
              <a:t>: 2019. 10. 23</a:t>
            </a:r>
            <a:endParaRPr lang="ko-KR" altLang="en-US" dirty="0">
              <a:solidFill>
                <a:schemeClr val="bg1"/>
              </a:solidFill>
              <a:latin typeface="휴먼매직체" panose="02030504000101010101" pitchFamily="18" charset="-127"/>
              <a:ea typeface="휴먼매직체" panose="020305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49" y="1581685"/>
            <a:ext cx="1450525" cy="155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9. </a:t>
            </a:r>
            <a:r>
              <a:rPr lang="en-US" altLang="ko-KR" sz="1200" dirty="0" smtClean="0"/>
              <a:t>‘Play’ </a:t>
            </a:r>
            <a:r>
              <a:rPr lang="ko-KR" altLang="en-US" sz="1200" dirty="0" smtClean="0"/>
              <a:t>버튼을 통한 게임 시작 및 게임 메인 페이지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바로 게임화면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메인 창과 플레이 창을 만들고 누를 시 게임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80517" y="2454319"/>
            <a:ext cx="184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50000"/>
                  </a:schemeClr>
                </a:solidFill>
              </a:rPr>
              <a:t>Quick Start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5665" y="1821158"/>
            <a:ext cx="211040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23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9. </a:t>
            </a:r>
            <a:r>
              <a:rPr lang="en-US" altLang="ko-KR" sz="1200" dirty="0"/>
              <a:t>‘Play’ </a:t>
            </a:r>
            <a:r>
              <a:rPr lang="ko-KR" altLang="en-US" sz="1200" dirty="0"/>
              <a:t>버튼을 통한 게임 시작 및 게임 </a:t>
            </a:r>
            <a:r>
              <a:rPr lang="ko-KR" altLang="en-US" sz="1200" dirty="0" smtClean="0"/>
              <a:t>메인 페이지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76848" y="23474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canvas.addEventListener</a:t>
            </a:r>
            <a:r>
              <a:rPr lang="ko-KR" altLang="en-US" dirty="0"/>
              <a:t>('</a:t>
            </a:r>
            <a:r>
              <a:rPr lang="ko-KR" altLang="en-US" dirty="0" err="1"/>
              <a:t>click</a:t>
            </a:r>
            <a:r>
              <a:rPr lang="ko-KR" altLang="en-US" dirty="0"/>
              <a:t>',(</a:t>
            </a:r>
            <a:r>
              <a:rPr lang="ko-KR" altLang="en-US" dirty="0" err="1"/>
              <a:t>arg</a:t>
            </a:r>
            <a:r>
              <a:rPr lang="ko-KR" altLang="en-US" dirty="0"/>
              <a:t>)=&gt;{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beforeLevel</a:t>
            </a:r>
            <a:r>
              <a:rPr lang="ko-KR" altLang="en-US" dirty="0"/>
              <a:t> = " + </a:t>
            </a:r>
            <a:r>
              <a:rPr lang="ko-KR" altLang="en-US" dirty="0" err="1"/>
              <a:t>beforeLevel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gameState</a:t>
            </a:r>
            <a:r>
              <a:rPr lang="ko-KR" altLang="en-US" dirty="0"/>
              <a:t> = " + </a:t>
            </a:r>
            <a:r>
              <a:rPr lang="ko-KR" altLang="en-US" dirty="0" err="1"/>
              <a:t>gameState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mouseClicked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gameRestartTimer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});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94097" y="41017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&gt; 0)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mouseClicked</a:t>
            </a:r>
            <a:r>
              <a:rPr lang="ko-KR" altLang="en-US" dirty="0"/>
              <a:t> = 0; </a:t>
            </a:r>
            <a:r>
              <a:rPr lang="en-US" altLang="ko-KR" dirty="0">
                <a:solidFill>
                  <a:srgbClr val="92D050"/>
                </a:solidFill>
              </a:rPr>
              <a:t>// </a:t>
            </a:r>
            <a:r>
              <a:rPr lang="ko-KR" altLang="en-US" dirty="0">
                <a:solidFill>
                  <a:srgbClr val="92D050"/>
                </a:solidFill>
              </a:rPr>
              <a:t>클릭 값 초기화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9134" y="2278358"/>
            <a:ext cx="211040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416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10. </a:t>
            </a:r>
            <a:r>
              <a:rPr lang="ko-KR" altLang="en-US" sz="1200" dirty="0" smtClean="0"/>
              <a:t>마우스 클릭을 통해 게임이 시작되도록 수정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게임이 실행 되자마자 자동적으로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마우스 클릭이 되는 순간부터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5" y="1821158"/>
            <a:ext cx="2696443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838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10. </a:t>
            </a:r>
            <a:r>
              <a:rPr lang="ko-KR" altLang="en-US" sz="1200" dirty="0"/>
              <a:t>마우스 클릭을 통해 게임이 시작되도록 수정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11346" y="23326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ctx.fillStyle</a:t>
            </a:r>
            <a:r>
              <a:rPr lang="ko-KR" altLang="en-US" dirty="0"/>
              <a:t> = "</a:t>
            </a:r>
            <a:r>
              <a:rPr lang="ko-KR" altLang="en-US" dirty="0" err="1"/>
              <a:t>rgba</a:t>
            </a:r>
            <a:r>
              <a:rPr lang="ko-KR" altLang="en-US" dirty="0"/>
              <a:t>(255,242,206,0.62)";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ctx.font</a:t>
            </a:r>
            <a:r>
              <a:rPr lang="ko-KR" altLang="en-US" dirty="0"/>
              <a:t> = '40px </a:t>
            </a:r>
            <a:r>
              <a:rPr lang="ko-KR" altLang="en-US" dirty="0" err="1"/>
              <a:t>Fantasy</a:t>
            </a:r>
            <a:r>
              <a:rPr lang="ko-KR" altLang="en-US" dirty="0"/>
              <a:t>';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ctx.textBaseline</a:t>
            </a:r>
            <a:r>
              <a:rPr lang="ko-KR" altLang="en-US" dirty="0"/>
              <a:t> = "</a:t>
            </a:r>
            <a:r>
              <a:rPr lang="ko-KR" altLang="en-US" dirty="0" err="1"/>
              <a:t>top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ctx.fillText</a:t>
            </a:r>
            <a:r>
              <a:rPr lang="ko-KR" altLang="en-US" dirty="0"/>
              <a:t>("</a:t>
            </a:r>
            <a:r>
              <a:rPr lang="ko-KR" altLang="en-US" dirty="0" err="1"/>
              <a:t>Left</a:t>
            </a:r>
            <a:r>
              <a:rPr lang="ko-KR" altLang="en-US" dirty="0"/>
              <a:t> </a:t>
            </a:r>
            <a:r>
              <a:rPr lang="ko-KR" altLang="en-US" dirty="0" err="1"/>
              <a:t>Click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shot</a:t>
            </a:r>
            <a:r>
              <a:rPr lang="ko-KR" altLang="en-US" dirty="0"/>
              <a:t> </a:t>
            </a:r>
            <a:r>
              <a:rPr lang="ko-KR" altLang="en-US" dirty="0" err="1"/>
              <a:t>ball</a:t>
            </a:r>
            <a:r>
              <a:rPr lang="ko-KR" altLang="en-US" dirty="0"/>
              <a:t>", </a:t>
            </a:r>
            <a:r>
              <a:rPr lang="ko-KR" altLang="en-US" dirty="0" err="1"/>
              <a:t>canvas.width</a:t>
            </a:r>
            <a:r>
              <a:rPr lang="ko-KR" altLang="en-US" dirty="0"/>
              <a:t> * 0.25, </a:t>
            </a:r>
            <a:r>
              <a:rPr lang="ko-KR" altLang="en-US" dirty="0" err="1"/>
              <a:t>canvas.height</a:t>
            </a:r>
            <a:r>
              <a:rPr lang="ko-KR" altLang="en-US" dirty="0"/>
              <a:t> * 0.8</a:t>
            </a:r>
            <a:r>
              <a:rPr lang="ko-KR" altLang="en-US" dirty="0" smtClean="0"/>
              <a:t>); 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글자 띄우기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3485" y="2616014"/>
            <a:ext cx="2070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LEFT CLICK TO SHOT BALL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372" y="4448360"/>
            <a:ext cx="862567" cy="259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35" y="4200722"/>
            <a:ext cx="149988" cy="1499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38225" y="39236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=== 1){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gameState</a:t>
            </a:r>
            <a:r>
              <a:rPr lang="ko-KR" altLang="en-US" dirty="0"/>
              <a:t> = </a:t>
            </a:r>
            <a:r>
              <a:rPr lang="ko-KR" altLang="en-US" dirty="0" err="1"/>
              <a:t>gameStateLevelUp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스테이지 조절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beforeLevel</a:t>
            </a:r>
            <a:r>
              <a:rPr lang="ko-KR" altLang="en-US" dirty="0"/>
              <a:t> = 0;</a:t>
            </a:r>
          </a:p>
          <a:p>
            <a:r>
              <a:rPr lang="ko-KR" altLang="en-US" dirty="0" smtClean="0"/>
              <a:t>}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67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11. </a:t>
            </a:r>
            <a:r>
              <a:rPr lang="ko-KR" altLang="en-US" sz="1200" dirty="0" smtClean="0"/>
              <a:t>스테이지 추가 및 난이도 설정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게임은 별다른 메뉴 없이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라운드로 종결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메뉴가 추가되고 다양한 테마의 스테이지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202689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3164904"/>
            <a:ext cx="1348222" cy="136411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90176" y="3175552"/>
            <a:ext cx="1348222" cy="135346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4550" y="1815925"/>
            <a:ext cx="1345626" cy="134804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0176" y="1805376"/>
            <a:ext cx="1348221" cy="1369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255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11. </a:t>
            </a:r>
            <a:r>
              <a:rPr lang="ko-KR" altLang="en-US" sz="1200" dirty="0"/>
              <a:t>스테이지 추가 및 난이도 설정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44684"/>
            <a:ext cx="10168445" cy="3009208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79" y="3639164"/>
            <a:ext cx="1348222" cy="13641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7601" y="3649812"/>
            <a:ext cx="1348222" cy="135346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1975" y="2295949"/>
            <a:ext cx="1345626" cy="1342283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7601" y="2290184"/>
            <a:ext cx="1348221" cy="1358697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666065" y="2622569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gameState</a:t>
            </a:r>
            <a:r>
              <a:rPr lang="ko-KR" altLang="en-US" dirty="0"/>
              <a:t> === gameStateRound2){</a:t>
            </a:r>
          </a:p>
          <a:p>
            <a:r>
              <a:rPr lang="ko-KR" altLang="en-US" dirty="0"/>
              <a:t>            drawBackground3</a:t>
            </a:r>
            <a:r>
              <a:rPr lang="ko-KR" altLang="en-US" dirty="0" smtClean="0"/>
              <a:t>();</a:t>
            </a:r>
            <a:endParaRPr lang="ko-KR" altLang="en-US" dirty="0"/>
          </a:p>
          <a:p>
            <a:r>
              <a:rPr lang="ko-KR" altLang="en-US" dirty="0"/>
              <a:t>    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initRound</a:t>
            </a:r>
            <a:r>
              <a:rPr lang="ko-KR" altLang="en-US" dirty="0"/>
              <a:t> === 1){</a:t>
            </a:r>
          </a:p>
          <a:p>
            <a:r>
              <a:rPr lang="ko-KR" altLang="en-US" dirty="0"/>
              <a:t>                </a:t>
            </a:r>
            <a:r>
              <a:rPr lang="ko-KR" altLang="en-US" dirty="0" err="1"/>
              <a:t>makeBricks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bricks</a:t>
            </a:r>
            <a:r>
              <a:rPr lang="ko-KR" altLang="en-US" dirty="0"/>
              <a:t>[1][5] = {</a:t>
            </a:r>
            <a:r>
              <a:rPr lang="ko-KR" altLang="en-US" dirty="0" err="1"/>
              <a:t>x</a:t>
            </a:r>
            <a:r>
              <a:rPr lang="ko-KR" altLang="en-US" dirty="0"/>
              <a:t>: 0, y: 0, </a:t>
            </a:r>
            <a:r>
              <a:rPr lang="ko-KR" altLang="en-US" dirty="0" err="1"/>
              <a:t>status</a:t>
            </a:r>
            <a:r>
              <a:rPr lang="ko-KR" altLang="en-US" dirty="0"/>
              <a:t>: 200, </a:t>
            </a:r>
            <a:r>
              <a:rPr lang="ko-KR" altLang="en-US" dirty="0" err="1"/>
              <a:t>itemBrick</a:t>
            </a:r>
            <a:r>
              <a:rPr lang="ko-KR" altLang="en-US" dirty="0"/>
              <a:t>: 100</a:t>
            </a:r>
            <a:r>
              <a:rPr lang="ko-KR" altLang="en-US" dirty="0" smtClean="0"/>
              <a:t>}; 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열쇠 블록이 생성될 좌표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65774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12. </a:t>
            </a:r>
            <a:r>
              <a:rPr lang="ko-KR" altLang="en-US" sz="1200" dirty="0" smtClean="0"/>
              <a:t>공의 입사각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반사각에</a:t>
            </a:r>
            <a:r>
              <a:rPr lang="ko-KR" altLang="en-US" sz="1200" dirty="0" smtClean="0"/>
              <a:t> 따른 속도 및 각도 지정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패들의 어디를 부딪히든 일정한 각도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튕겨나감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부딪히는 위치에 따라 속도 및 각도가 달라짐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0426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02043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21673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40983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618238" y="3912228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2839750" y="3713277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065064" y="351855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82" name="직사각형 8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943390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39262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960879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980509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999819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10532627" y="3973750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11028883" y="3823086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10570071" y="3608541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454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12. </a:t>
            </a:r>
            <a:r>
              <a:rPr lang="ko-KR" altLang="en-US" sz="1200" dirty="0"/>
              <a:t>공의 입사각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반사각에</a:t>
            </a:r>
            <a:r>
              <a:rPr lang="ko-KR" altLang="en-US" sz="1200" dirty="0"/>
              <a:t> 따른 속도 및 각도 지정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511345" y="2224555"/>
            <a:ext cx="62392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20){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1.5;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1.45;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&lt; 20 &amp;&amp; 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6.66){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1.3;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1.25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속도와 속도로 인한 각도 변경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}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800070" y="4918339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58794" y="4128415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974966" y="4326957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171265" y="4517647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364358" y="4697683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898795" y="4583612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395051" y="4432948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936239" y="421840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46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13. Auto </a:t>
            </a:r>
            <a:r>
              <a:rPr lang="ko-KR" altLang="en-US" sz="1200" dirty="0"/>
              <a:t>모드를 통한 자동 게임 진행 추가</a:t>
            </a:r>
            <a:endParaRPr lang="en-US" altLang="ko-KR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플레이어가 순수 공을 받아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쳐야함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Auto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모드를 켤 시 패들이 자동으로 공을 받아 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3126714" y="4073680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343472" y="4279985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7646" y="4304921"/>
            <a:ext cx="772976" cy="171885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8974" y="4306699"/>
            <a:ext cx="772976" cy="17188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94015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8377361" y="1669774"/>
            <a:ext cx="3011556" cy="3011556"/>
            <a:chOff x="546652" y="1669774"/>
            <a:chExt cx="3011556" cy="3011556"/>
          </a:xfrm>
        </p:grpSpPr>
        <p:sp>
          <p:nvSpPr>
            <p:cNvPr id="98" name="직사각형 97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0" name="타원 99"/>
          <p:cNvSpPr/>
          <p:nvPr/>
        </p:nvSpPr>
        <p:spPr>
          <a:xfrm>
            <a:off x="9653134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9082829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9550443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001682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310860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784974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9550443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9861822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10070510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10279198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10495603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10708033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10920198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9153686" y="4288259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720071" y="4288259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0383542" y="428602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26928" y="3940233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205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13. Auto </a:t>
            </a:r>
            <a:r>
              <a:rPr lang="ko-KR" altLang="en-US" sz="1200" dirty="0"/>
              <a:t>모드를 통한 자동 게임 진행 추가</a:t>
            </a:r>
            <a:endParaRPr lang="en-US" altLang="ko-KR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/>
          <p:cNvSpPr/>
          <p:nvPr/>
        </p:nvSpPr>
        <p:spPr>
          <a:xfrm>
            <a:off x="9067908" y="3885770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76596" y="4080146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485284" y="4288501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93972" y="4497189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910377" y="4705877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122807" y="4918464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334972" y="470146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568460" y="5124730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134845" y="5124730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798316" y="5122498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11580" y="4661949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83268" y="249748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aPressed</a:t>
            </a:r>
            <a:r>
              <a:rPr lang="ko-KR" altLang="en-US" dirty="0"/>
              <a:t>){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itemPosY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 &amp;&amp; </a:t>
            </a:r>
            <a:r>
              <a:rPr lang="ko-KR" altLang="en-US" dirty="0" err="1"/>
              <a:t>itemPosY</a:t>
            </a:r>
            <a:r>
              <a:rPr lang="ko-KR" altLang="en-US" dirty="0"/>
              <a:t> &lt; </a:t>
            </a:r>
            <a:r>
              <a:rPr lang="ko-KR" altLang="en-US" dirty="0" err="1"/>
              <a:t>canvas.height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itemPosX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 smtClean="0"/>
              <a:t>} </a:t>
            </a:r>
            <a:r>
              <a:rPr lang="en-US" altLang="ko-KR" dirty="0" smtClean="0"/>
              <a:t>// </a:t>
            </a:r>
            <a:r>
              <a:rPr lang="en-US" altLang="ko-KR" dirty="0" smtClean="0">
                <a:solidFill>
                  <a:srgbClr val="92D050"/>
                </a:solidFill>
              </a:rPr>
              <a:t>‘a’</a:t>
            </a:r>
            <a:r>
              <a:rPr lang="ko-KR" altLang="en-US" dirty="0" smtClean="0">
                <a:solidFill>
                  <a:srgbClr val="92D050"/>
                </a:solidFill>
              </a:rPr>
              <a:t>키가 입력되면 오토 모드 </a:t>
            </a:r>
            <a:r>
              <a:rPr lang="en-US" altLang="ko-KR" dirty="0" smtClean="0">
                <a:solidFill>
                  <a:srgbClr val="92D050"/>
                </a:solidFill>
              </a:rPr>
              <a:t>on / off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71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1959" y="0"/>
            <a:ext cx="13324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G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961" y="1005450"/>
            <a:ext cx="5373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4"/>
                </a:solidFill>
              </a:rPr>
              <a:t>I</a:t>
            </a:r>
            <a:endParaRPr lang="ko-KR" altLang="en-US" sz="115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681" y="3872947"/>
            <a:ext cx="11544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A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288" y="5287616"/>
            <a:ext cx="14125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M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17794" y="5141784"/>
            <a:ext cx="1168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E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877" y="2755964"/>
            <a:ext cx="2210585" cy="2363679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432883" y="1275580"/>
            <a:ext cx="3183836" cy="3183836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07201" y="3208179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休息</a:t>
            </a:r>
          </a:p>
        </p:txBody>
      </p:sp>
    </p:spTree>
    <p:extLst>
      <p:ext uri="{BB962C8B-B14F-4D97-AF65-F5344CB8AC3E}">
        <p14:creationId xmlns:p14="http://schemas.microsoft.com/office/powerpoint/2010/main" val="975927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14. </a:t>
            </a:r>
            <a:r>
              <a:rPr lang="ko-KR" altLang="en-US" sz="1200" dirty="0" smtClean="0"/>
              <a:t>공의 속도 및 콤보에 </a:t>
            </a:r>
            <a:r>
              <a:rPr lang="ko-KR" altLang="en-US" sz="1200" dirty="0" smtClean="0"/>
              <a:t>따른 점수 배율 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점수 보너스가 없는 기존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907941"/>
            <a:chOff x="685640" y="4524314"/>
            <a:chExt cx="2047355" cy="907941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속도에 따라 점수 보너스 상태가 됨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죽지 않고 벽돌을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10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번 때릴 때마다 점수가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1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점씩 추가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단단한 블록을 타격 시 더 많은 점수 획득</a:t>
              </a:r>
              <a:endParaRPr lang="en-US" altLang="ko-KR" sz="900" dirty="0" smtClean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7" name="직사각형 2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92" y="4215470"/>
            <a:ext cx="862567" cy="2591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55" y="3967832"/>
            <a:ext cx="149988" cy="149988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533642" y="1821158"/>
            <a:ext cx="2709246" cy="205893"/>
            <a:chOff x="8533642" y="1821158"/>
            <a:chExt cx="2709246" cy="20589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35552" y="2024475"/>
            <a:ext cx="2709246" cy="205893"/>
            <a:chOff x="8533642" y="1821158"/>
            <a:chExt cx="2709246" cy="20589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41257" y="2230023"/>
            <a:ext cx="2709246" cy="205893"/>
            <a:chOff x="8533642" y="1821158"/>
            <a:chExt cx="2709246" cy="20589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8979848" y="305470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SCORE X 3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970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14. </a:t>
            </a:r>
            <a:r>
              <a:rPr lang="ko-KR" altLang="en-US" sz="1200" dirty="0"/>
              <a:t>공의 속도 및 콤보에 따른 점수 배율 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29127" y="2324701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/>
              <a:t>if ((dx &gt; 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16 || dx &lt; -16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-16) &amp;&amp; (dx &lt; 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16 || dx &gt; -16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-16)) {</a:t>
            </a:r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/>
              <a:t> * 3;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  <a:p>
            <a:r>
              <a:rPr lang="en-US" altLang="ko-KR" sz="1600" dirty="0" smtClean="0"/>
              <a:t>if </a:t>
            </a:r>
            <a:r>
              <a:rPr lang="en-US" altLang="ko-KR" sz="1600" dirty="0"/>
              <a:t>((dx &gt;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12 || dx &lt;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-12) &amp;&amp; (dx &lt;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12 || dx &gt;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-12)) {</a:t>
            </a:r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/>
              <a:t> * 2;</a:t>
            </a:r>
          </a:p>
          <a:p>
            <a:r>
              <a:rPr lang="en-US" altLang="ko-KR" sz="1600" dirty="0" smtClean="0"/>
              <a:t>}</a:t>
            </a:r>
            <a:endParaRPr lang="en-US" altLang="ko-KR" sz="1600" dirty="0"/>
          </a:p>
          <a:p>
            <a:r>
              <a:rPr lang="en-US" altLang="ko-KR" sz="1600" dirty="0" smtClean="0"/>
              <a:t>if </a:t>
            </a:r>
            <a:r>
              <a:rPr lang="en-US" altLang="ko-KR" sz="1600" dirty="0"/>
              <a:t>(dx &lt; 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&lt; 12 || dx &gt; -12 || </a:t>
            </a:r>
            <a:r>
              <a:rPr lang="en-US" altLang="ko-KR" sz="1600" dirty="0" err="1"/>
              <a:t>dy</a:t>
            </a:r>
            <a:r>
              <a:rPr lang="en-US" altLang="ko-KR" sz="1600" dirty="0"/>
              <a:t> &gt; -12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r>
              <a:rPr lang="en-US" altLang="ko-KR" sz="1600" dirty="0"/>
              <a:t>            score += </a:t>
            </a:r>
            <a:r>
              <a:rPr lang="en-US" altLang="ko-KR" sz="1600" dirty="0" err="1"/>
              <a:t>getScore</a:t>
            </a:r>
            <a:r>
              <a:rPr lang="en-US" altLang="ko-KR" sz="1600" dirty="0" smtClean="0"/>
              <a:t>;</a:t>
            </a:r>
            <a:endParaRPr lang="en-US" altLang="ko-KR" sz="1600" dirty="0"/>
          </a:p>
        </p:txBody>
      </p:sp>
      <p:grpSp>
        <p:nvGrpSpPr>
          <p:cNvPr id="43" name="그룹 42"/>
          <p:cNvGrpSpPr/>
          <p:nvPr/>
        </p:nvGrpSpPr>
        <p:grpSpPr>
          <a:xfrm>
            <a:off x="7725127" y="2126974"/>
            <a:ext cx="3011556" cy="3011556"/>
            <a:chOff x="546652" y="1669774"/>
            <a:chExt cx="3011556" cy="3011556"/>
          </a:xfrm>
        </p:grpSpPr>
        <p:sp>
          <p:nvSpPr>
            <p:cNvPr id="44" name="직사각형 4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2682" y="22783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05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15. </a:t>
            </a:r>
            <a:r>
              <a:rPr lang="ko-KR" altLang="en-US" sz="1200" dirty="0" smtClean="0"/>
              <a:t>비정상적인 공의 속도를 처리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 변화가 없이 일정함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속도가 너무 느리거나 빨라질 경우 수치 조절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55" name="직사각형 5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26714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346209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799555" y="429434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74" name="직사각형 7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/>
          <p:cNvSpPr/>
          <p:nvPr/>
        </p:nvSpPr>
        <p:spPr>
          <a:xfrm>
            <a:off x="8771989" y="23380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058150" y="26160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9482375" y="29870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973165" y="34229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745887" y="40962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1032658" y="38352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0745887" y="35321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89703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91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15. </a:t>
            </a:r>
            <a:r>
              <a:rPr lang="ko-KR" altLang="en-US" sz="1200" dirty="0"/>
              <a:t>비정상적인 공의 속도를 처리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722938" y="2470851"/>
            <a:ext cx="2171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0 &amp;&amp; </a:t>
            </a:r>
            <a:r>
              <a:rPr lang="ko-KR" altLang="en-US" dirty="0" err="1"/>
              <a:t>dx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-5 &amp;&amp; </a:t>
            </a:r>
            <a:r>
              <a:rPr lang="ko-KR" altLang="en-US" dirty="0" err="1"/>
              <a:t>dx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0 &amp;&amp; </a:t>
            </a:r>
            <a:r>
              <a:rPr lang="ko-KR" altLang="en-US" dirty="0" err="1"/>
              <a:t>dy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-5 &amp;&amp; </a:t>
            </a:r>
            <a:r>
              <a:rPr lang="ko-KR" altLang="en-US" dirty="0" err="1"/>
              <a:t>dy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-5</a:t>
            </a:r>
            <a:r>
              <a:rPr lang="ko-KR" altLang="en-US" dirty="0" smtClean="0"/>
              <a:t>;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5822" y="2470851"/>
            <a:ext cx="1593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-30;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7765106" y="2126974"/>
            <a:ext cx="3011556" cy="3011556"/>
            <a:chOff x="546652" y="1669774"/>
            <a:chExt cx="3011556" cy="3011556"/>
          </a:xfrm>
        </p:grpSpPr>
        <p:sp>
          <p:nvSpPr>
            <p:cNvPr id="42" name="직사각형 4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/>
          <p:cNvSpPr/>
          <p:nvPr/>
        </p:nvSpPr>
        <p:spPr>
          <a:xfrm>
            <a:off x="8152693" y="27952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470574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938188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04565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698605" y="24534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9172719" y="24529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938188" y="26289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438854" y="30732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63079" y="34442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9353869" y="38801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0126591" y="45534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10413362" y="42924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0126591" y="39893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9770407" y="47656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655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16. </a:t>
            </a:r>
            <a:r>
              <a:rPr lang="ko-KR" altLang="en-US" sz="1200" dirty="0" smtClean="0"/>
              <a:t>게임 엔딩 추가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alert()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통한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클리어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메시지 호출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엔딩 씬 추가 및 게임 스코어 확인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재시작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 버튼 활성화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7" name="직사각형 2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54" name="그림 5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9"/>
            <a:ext cx="2696444" cy="27155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385" y="1829673"/>
            <a:ext cx="2682656" cy="2700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2309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16. </a:t>
            </a:r>
            <a:r>
              <a:rPr lang="ko-KR" altLang="en-US" sz="1200" dirty="0"/>
              <a:t>게임 엔딩 추가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1636526"/>
            <a:ext cx="10168445" cy="425737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0566" y="1850535"/>
            <a:ext cx="2810172" cy="382936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11346" y="1918555"/>
            <a:ext cx="603661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function</a:t>
            </a:r>
            <a:r>
              <a:rPr lang="ko-KR" altLang="en-US" sz="1600" dirty="0"/>
              <a:t> drawBackground6() {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ctx.beginPath</a:t>
            </a:r>
            <a:r>
              <a:rPr lang="ko-KR" altLang="en-US" sz="1600" dirty="0"/>
              <a:t>();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ctx.drawImage</a:t>
            </a:r>
            <a:r>
              <a:rPr lang="ko-KR" altLang="en-US" sz="1600" dirty="0"/>
              <a:t>(</a:t>
            </a:r>
            <a:r>
              <a:rPr lang="ko-KR" altLang="en-US" sz="1600" dirty="0" err="1"/>
              <a:t>imgGameEnding</a:t>
            </a:r>
            <a:r>
              <a:rPr lang="ko-KR" altLang="en-US" sz="1600" dirty="0"/>
              <a:t>[</a:t>
            </a:r>
            <a:r>
              <a:rPr lang="ko-KR" altLang="en-US" sz="1600" dirty="0" err="1"/>
              <a:t>Math.floor</a:t>
            </a:r>
            <a:r>
              <a:rPr lang="ko-KR" altLang="en-US" sz="1600" dirty="0"/>
              <a:t>(</a:t>
            </a:r>
            <a:r>
              <a:rPr lang="ko-KR" altLang="en-US" sz="1600" dirty="0" err="1"/>
              <a:t>time</a:t>
            </a:r>
            <a:r>
              <a:rPr lang="ko-KR" altLang="en-US" sz="1600" dirty="0"/>
              <a:t> / 3) % 31], 0, 0,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ctx.fillStyle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rgb</a:t>
            </a:r>
            <a:r>
              <a:rPr lang="ko-KR" altLang="en-US" sz="1600" dirty="0"/>
              <a:t>(255,249,248)";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ctx.font</a:t>
            </a:r>
            <a:r>
              <a:rPr lang="ko-KR" altLang="en-US" sz="1600" dirty="0"/>
              <a:t> = '90px </a:t>
            </a:r>
            <a:r>
              <a:rPr lang="ko-KR" altLang="en-US" sz="1600" dirty="0" err="1"/>
              <a:t>Fantasy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ctx.textBaseline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top</a:t>
            </a:r>
            <a:r>
              <a:rPr lang="ko-KR" altLang="en-US" sz="1600" dirty="0"/>
              <a:t>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ctx.fillText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Your</a:t>
            </a:r>
            <a:r>
              <a:rPr lang="ko-KR" altLang="en-US" sz="1600" dirty="0"/>
              <a:t> </a:t>
            </a:r>
            <a:r>
              <a:rPr lang="ko-KR" altLang="en-US" sz="1600" dirty="0" err="1"/>
              <a:t>score</a:t>
            </a:r>
            <a:r>
              <a:rPr lang="ko-KR" altLang="en-US" sz="1600" dirty="0"/>
              <a:t> </a:t>
            </a:r>
            <a:r>
              <a:rPr lang="ko-KR" altLang="en-US" sz="1600" dirty="0" err="1"/>
              <a:t>is</a:t>
            </a:r>
            <a:r>
              <a:rPr lang="ko-KR" altLang="en-US" sz="1600" dirty="0"/>
              <a:t>...",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 * 0.1,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 * 0.1);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ctx.fillStyle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rgba</a:t>
            </a:r>
            <a:r>
              <a:rPr lang="ko-KR" altLang="en-US" sz="1600" dirty="0"/>
              <a:t>(255,237,203,0.61)";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ctx.font</a:t>
            </a:r>
            <a:r>
              <a:rPr lang="ko-KR" altLang="en-US" sz="1600" dirty="0"/>
              <a:t> = '80px </a:t>
            </a:r>
            <a:r>
              <a:rPr lang="ko-KR" altLang="en-US" sz="1600" dirty="0" err="1"/>
              <a:t>Fantasy</a:t>
            </a:r>
            <a:r>
              <a:rPr lang="ko-KR" altLang="en-US" sz="1600" dirty="0"/>
              <a:t>';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ctx.textBaseline</a:t>
            </a:r>
            <a:r>
              <a:rPr lang="ko-KR" altLang="en-US" sz="1600" dirty="0"/>
              <a:t> = "</a:t>
            </a:r>
            <a:r>
              <a:rPr lang="ko-KR" altLang="en-US" sz="1600" dirty="0" err="1"/>
              <a:t>top</a:t>
            </a:r>
            <a:r>
              <a:rPr lang="ko-KR" altLang="en-US" sz="1600" dirty="0"/>
              <a:t>";</a:t>
            </a: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ctx.fillText</a:t>
            </a:r>
            <a:r>
              <a:rPr lang="ko-KR" altLang="en-US" sz="1600" dirty="0"/>
              <a:t>("</a:t>
            </a:r>
            <a:r>
              <a:rPr lang="ko-KR" altLang="en-US" sz="1600" dirty="0" err="1"/>
              <a:t>Restart</a:t>
            </a:r>
            <a:r>
              <a:rPr lang="ko-KR" altLang="en-US" sz="1600" dirty="0"/>
              <a:t> </a:t>
            </a:r>
            <a:r>
              <a:rPr lang="ko-KR" altLang="en-US" sz="1600" dirty="0" err="1"/>
              <a:t>to</a:t>
            </a:r>
            <a:r>
              <a:rPr lang="ko-KR" altLang="en-US" sz="1600" dirty="0"/>
              <a:t> </a:t>
            </a:r>
            <a:r>
              <a:rPr lang="ko-KR" altLang="en-US" sz="1600" dirty="0" err="1"/>
              <a:t>press</a:t>
            </a:r>
            <a:r>
              <a:rPr lang="ko-KR" altLang="en-US" sz="1600" dirty="0"/>
              <a:t> '</a:t>
            </a:r>
            <a:r>
              <a:rPr lang="ko-KR" altLang="en-US" sz="1600" dirty="0" err="1"/>
              <a:t>r</a:t>
            </a:r>
            <a:r>
              <a:rPr lang="ko-KR" altLang="en-US" sz="1600" dirty="0"/>
              <a:t>'", </a:t>
            </a:r>
            <a:r>
              <a:rPr lang="ko-KR" altLang="en-US" sz="1600" dirty="0" err="1"/>
              <a:t>canvas.width</a:t>
            </a:r>
            <a:r>
              <a:rPr lang="ko-KR" altLang="en-US" sz="1600" dirty="0"/>
              <a:t> * 0.1, </a:t>
            </a:r>
            <a:r>
              <a:rPr lang="ko-KR" altLang="en-US" sz="1600" dirty="0" err="1"/>
              <a:t>canvas.height</a:t>
            </a:r>
            <a:r>
              <a:rPr lang="ko-KR" altLang="en-US" sz="1600" dirty="0"/>
              <a:t> * 0.8</a:t>
            </a:r>
            <a:r>
              <a:rPr lang="ko-KR" altLang="en-US" sz="1600" dirty="0" smtClean="0"/>
              <a:t>);</a:t>
            </a:r>
            <a:endParaRPr lang="en-US" altLang="ko-KR" sz="1600" dirty="0" smtClean="0"/>
          </a:p>
          <a:p>
            <a:r>
              <a:rPr lang="en-US" altLang="ko-KR" sz="1600" dirty="0"/>
              <a:t>}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1799647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17. </a:t>
            </a:r>
            <a:r>
              <a:rPr lang="ko-KR" altLang="en-US" sz="1200" dirty="0" smtClean="0"/>
              <a:t>사운드 </a:t>
            </a:r>
            <a:r>
              <a:rPr lang="en-US" altLang="ko-KR" sz="1200" dirty="0" smtClean="0"/>
              <a:t>On / Off </a:t>
            </a:r>
            <a:r>
              <a:rPr lang="ko-KR" altLang="en-US" sz="1200" dirty="0" smtClean="0"/>
              <a:t>기능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항상 재생되는 배경음</a:t>
              </a:r>
              <a:r>
                <a:rPr lang="ko-KR" altLang="en-US" sz="9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악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‘s’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키를 눌러서 배경음악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on / off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기능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2978" y="2187383"/>
            <a:ext cx="1974396" cy="19743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1144914" y="2126767"/>
            <a:ext cx="2313805" cy="2097569"/>
            <a:chOff x="8742741" y="2150730"/>
            <a:chExt cx="2313805" cy="2097569"/>
          </a:xfrm>
        </p:grpSpPr>
        <p:pic>
          <p:nvPicPr>
            <p:cNvPr id="28" name="그래픽 29" descr="헤드폰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00299" y="2188354"/>
              <a:ext cx="1974396" cy="1974396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099710" y="2150730"/>
              <a:ext cx="172478" cy="442099"/>
            </a:xfrm>
            <a:prstGeom prst="rect">
              <a:avLst/>
            </a:prstGeom>
          </p:spPr>
        </p:pic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42741" y="3830891"/>
              <a:ext cx="356969" cy="417408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714370" y="2581428"/>
              <a:ext cx="342176" cy="400110"/>
            </a:xfrm>
            <a:prstGeom prst="rect">
              <a:avLst/>
            </a:prstGeom>
          </p:spPr>
        </p:pic>
      </p:grpSp>
      <p:sp>
        <p:nvSpPr>
          <p:cNvPr id="14" name="TextBox 13"/>
          <p:cNvSpPr txBox="1"/>
          <p:nvPr/>
        </p:nvSpPr>
        <p:spPr>
          <a:xfrm>
            <a:off x="9395798" y="1772635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D6363"/>
                </a:solidFill>
              </a:rPr>
              <a:t>X</a:t>
            </a:r>
            <a:endParaRPr lang="ko-KR" altLang="en-US" sz="9600" dirty="0">
              <a:solidFill>
                <a:srgbClr val="FD63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47311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17. </a:t>
            </a:r>
            <a:r>
              <a:rPr lang="ko-KR" altLang="en-US" sz="1200" dirty="0"/>
              <a:t>사운드 </a:t>
            </a:r>
            <a:r>
              <a:rPr lang="en-US" altLang="ko-KR" sz="1200" dirty="0"/>
              <a:t>On / Off </a:t>
            </a:r>
            <a:r>
              <a:rPr lang="ko-KR" altLang="en-US" sz="1200" dirty="0" smtClean="0"/>
              <a:t>기능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88084" y="2730674"/>
            <a:ext cx="1974396" cy="197439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80904" y="2315926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rgbClr val="FD6363"/>
                </a:solidFill>
              </a:rPr>
              <a:t>X</a:t>
            </a:r>
            <a:endParaRPr lang="ko-KR" altLang="en-US" sz="9600" dirty="0">
              <a:solidFill>
                <a:srgbClr val="FD6363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801715" y="2476144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e.key</a:t>
            </a:r>
            <a:r>
              <a:rPr lang="ko-KR" altLang="en-US" dirty="0"/>
              <a:t> === "</a:t>
            </a:r>
            <a:r>
              <a:rPr lang="ko-KR" altLang="en-US" dirty="0" err="1"/>
              <a:t>s</a:t>
            </a:r>
            <a:r>
              <a:rPr lang="ko-KR" altLang="en-US" dirty="0"/>
              <a:t>"|| </a:t>
            </a:r>
            <a:r>
              <a:rPr lang="ko-KR" altLang="en-US" dirty="0" err="1"/>
              <a:t>e.key</a:t>
            </a:r>
            <a:r>
              <a:rPr lang="ko-KR" altLang="en-US" dirty="0"/>
              <a:t> === "</a:t>
            </a:r>
            <a:r>
              <a:rPr lang="ko-KR" altLang="en-US" dirty="0" err="1"/>
              <a:t>S</a:t>
            </a:r>
            <a:r>
              <a:rPr lang="ko-KR" altLang="en-US" dirty="0"/>
              <a:t>")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soundOff</a:t>
            </a:r>
            <a:r>
              <a:rPr lang="ko-KR" altLang="en-US" dirty="0"/>
              <a:t>) </a:t>
            </a:r>
            <a:r>
              <a:rPr lang="ko-KR" altLang="en-US" dirty="0" err="1"/>
              <a:t>soundOff</a:t>
            </a:r>
            <a:r>
              <a:rPr lang="ko-KR" altLang="en-US" dirty="0"/>
              <a:t> = </a:t>
            </a:r>
            <a:r>
              <a:rPr lang="ko-KR" altLang="en-US" dirty="0" err="1"/>
              <a:t>true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else</a:t>
            </a:r>
            <a:r>
              <a:rPr lang="ko-KR" altLang="en-US" dirty="0"/>
              <a:t> </a:t>
            </a:r>
            <a:r>
              <a:rPr lang="ko-KR" altLang="en-US" dirty="0" err="1"/>
              <a:t>soundOff</a:t>
            </a:r>
            <a:r>
              <a:rPr lang="ko-KR" altLang="en-US" dirty="0"/>
              <a:t> = </a:t>
            </a:r>
            <a:r>
              <a:rPr lang="ko-KR" altLang="en-US" dirty="0" err="1"/>
              <a:t>false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soundOff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backgroundMusic.pause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rainSound.pause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217304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18. </a:t>
            </a:r>
            <a:r>
              <a:rPr lang="en-US" altLang="ko-KR" sz="1200" dirty="0" smtClean="0"/>
              <a:t>Play Time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시간 측정 기능은 구현되어 있지 않음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자신이 현재까지 진행한 게임 플레이타임을 볼 수 있음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02671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18. </a:t>
            </a:r>
            <a:r>
              <a:rPr lang="en-US" altLang="ko-KR" sz="1200" dirty="0"/>
              <a:t>Play Time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67363" y="2324700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gameRestartTimer</a:t>
            </a:r>
            <a:r>
              <a:rPr lang="ko-KR" altLang="en-US" sz="1600" dirty="0"/>
              <a:t> !== 0)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++;</a:t>
            </a:r>
          </a:p>
          <a:p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 &gt; 59){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frame</a:t>
            </a:r>
            <a:r>
              <a:rPr lang="ko-KR" altLang="en-US" sz="1600" dirty="0"/>
              <a:t> = 0;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 smtClean="0"/>
              <a:t>} </a:t>
            </a:r>
            <a:r>
              <a:rPr lang="en-US" altLang="ko-KR" sz="1600" dirty="0" smtClean="0">
                <a:solidFill>
                  <a:srgbClr val="92D050"/>
                </a:solidFill>
              </a:rPr>
              <a:t>// </a:t>
            </a:r>
            <a:r>
              <a:rPr lang="ko-KR" altLang="en-US" sz="1600" dirty="0" smtClean="0">
                <a:solidFill>
                  <a:srgbClr val="92D050"/>
                </a:solidFill>
              </a:rPr>
              <a:t>초 계산</a:t>
            </a:r>
            <a:endParaRPr lang="ko-KR" altLang="en-US" sz="1600" dirty="0">
              <a:solidFill>
                <a:srgbClr val="92D050"/>
              </a:solidFill>
            </a:endParaRPr>
          </a:p>
          <a:p>
            <a:r>
              <a:rPr lang="ko-KR" altLang="en-US" sz="1600" dirty="0"/>
              <a:t>    </a:t>
            </a:r>
            <a:r>
              <a:rPr lang="ko-KR" altLang="en-US" sz="1600" dirty="0" err="1"/>
              <a:t>if</a:t>
            </a:r>
            <a:r>
              <a:rPr lang="ko-KR" altLang="en-US" sz="1600" dirty="0"/>
              <a:t>(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&gt; 59){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sec</a:t>
            </a:r>
            <a:r>
              <a:rPr lang="ko-KR" altLang="en-US" sz="1600" dirty="0"/>
              <a:t> = 0;</a:t>
            </a:r>
          </a:p>
          <a:p>
            <a:r>
              <a:rPr lang="ko-KR" altLang="en-US" sz="1600" dirty="0"/>
              <a:t>        </a:t>
            </a:r>
            <a:r>
              <a:rPr lang="ko-KR" altLang="en-US" sz="1600" dirty="0" err="1"/>
              <a:t>min</a:t>
            </a:r>
            <a:r>
              <a:rPr lang="ko-KR" altLang="en-US" sz="1600" dirty="0"/>
              <a:t> ++;</a:t>
            </a:r>
          </a:p>
          <a:p>
            <a:r>
              <a:rPr lang="ko-KR" altLang="en-US" sz="1600" dirty="0" smtClean="0"/>
              <a:t>} </a:t>
            </a:r>
            <a:r>
              <a:rPr lang="en-US" altLang="ko-KR" sz="1600" dirty="0" smtClean="0">
                <a:solidFill>
                  <a:srgbClr val="92D050"/>
                </a:solidFill>
              </a:rPr>
              <a:t>// </a:t>
            </a:r>
            <a:r>
              <a:rPr lang="ko-KR" altLang="en-US" sz="1600" dirty="0" smtClean="0">
                <a:solidFill>
                  <a:srgbClr val="92D050"/>
                </a:solidFill>
              </a:rPr>
              <a:t>분 계산</a:t>
            </a:r>
            <a:endParaRPr lang="ko-KR" altLang="en-US" sz="1600" dirty="0">
              <a:solidFill>
                <a:srgbClr val="92D050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79" y="2278357"/>
            <a:ext cx="2696444" cy="27087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3870960" y="3109412"/>
            <a:ext cx="360218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min</a:t>
            </a:r>
            <a:r>
              <a:rPr lang="ko-KR" altLang="en-US" dirty="0"/>
              <a:t> &lt; 10 &amp;&amp; </a:t>
            </a:r>
            <a:r>
              <a:rPr lang="ko-KR" altLang="en-US" dirty="0" err="1"/>
              <a:t>sec</a:t>
            </a:r>
            <a:r>
              <a:rPr lang="ko-KR" altLang="en-US" dirty="0"/>
              <a:t> &lt; 10)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ctx.fillText</a:t>
            </a:r>
            <a:r>
              <a:rPr lang="ko-KR" altLang="en-US" dirty="0"/>
              <a:t>("0" + </a:t>
            </a:r>
            <a:r>
              <a:rPr lang="ko-KR" altLang="en-US" dirty="0" err="1"/>
              <a:t>min</a:t>
            </a:r>
            <a:r>
              <a:rPr lang="ko-KR" altLang="en-US" dirty="0"/>
              <a:t> + ":0" + </a:t>
            </a:r>
            <a:r>
              <a:rPr lang="ko-KR" altLang="en-US" dirty="0" err="1"/>
              <a:t>sec</a:t>
            </a:r>
            <a:r>
              <a:rPr lang="ko-KR" altLang="en-US" dirty="0"/>
              <a:t>, </a:t>
            </a:r>
            <a:r>
              <a:rPr lang="ko-KR" altLang="en-US" dirty="0" err="1"/>
              <a:t>canvas.width</a:t>
            </a:r>
            <a:r>
              <a:rPr lang="ko-KR" altLang="en-US" dirty="0"/>
              <a:t> * 0.85, </a:t>
            </a:r>
            <a:r>
              <a:rPr lang="ko-KR" altLang="en-US" dirty="0" err="1"/>
              <a:t>canvas.height</a:t>
            </a:r>
            <a:r>
              <a:rPr lang="ko-KR" altLang="en-US" dirty="0"/>
              <a:t> * 0.95</a:t>
            </a:r>
            <a:r>
              <a:rPr lang="ko-KR" altLang="en-US" dirty="0" smtClean="0"/>
              <a:t>);</a:t>
            </a:r>
            <a:endParaRPr lang="en-US" altLang="ko-KR" dirty="0" smtClean="0"/>
          </a:p>
          <a:p>
            <a:r>
              <a:rPr lang="en-US" altLang="ko-KR" dirty="0" smtClean="0">
                <a:solidFill>
                  <a:srgbClr val="92D050"/>
                </a:solidFill>
              </a:rPr>
              <a:t>// 10</a:t>
            </a:r>
            <a:r>
              <a:rPr lang="ko-KR" altLang="en-US" dirty="0" smtClean="0">
                <a:solidFill>
                  <a:srgbClr val="92D050"/>
                </a:solidFill>
              </a:rPr>
              <a:t>이 안될 시 </a:t>
            </a:r>
            <a:r>
              <a:rPr lang="en-US" altLang="ko-KR" dirty="0" smtClean="0">
                <a:solidFill>
                  <a:srgbClr val="92D050"/>
                </a:solidFill>
              </a:rPr>
              <a:t>01,02 </a:t>
            </a:r>
            <a:r>
              <a:rPr lang="ko-KR" altLang="en-US" dirty="0" smtClean="0">
                <a:solidFill>
                  <a:srgbClr val="92D050"/>
                </a:solidFill>
              </a:rPr>
              <a:t>처럼 출력되게 해줌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81007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39900"/>
            <a:ext cx="2572927" cy="1365957"/>
            <a:chOff x="605679" y="643489"/>
            <a:chExt cx="2572927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2" y="1085275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94919" y="2560142"/>
            <a:ext cx="3763886" cy="584775"/>
            <a:chOff x="1694919" y="2604052"/>
            <a:chExt cx="3763886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04770" y="2604052"/>
              <a:ext cx="122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94919" y="3364309"/>
            <a:ext cx="3763886" cy="584775"/>
            <a:chOff x="1694919" y="2604052"/>
            <a:chExt cx="3763886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04770" y="2604052"/>
              <a:ext cx="1741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9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4919" y="4168476"/>
            <a:ext cx="3763886" cy="584775"/>
            <a:chOff x="1694919" y="2604052"/>
            <a:chExt cx="3763886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79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4770" y="2606025"/>
              <a:ext cx="12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900" dirty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94919" y="4972643"/>
            <a:ext cx="4143804" cy="584775"/>
            <a:chOff x="1694919" y="2604052"/>
            <a:chExt cx="4143804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694919" y="2604052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4770" y="2604052"/>
              <a:ext cx="343395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accent2">
                      <a:lumMod val="50000"/>
                    </a:schemeClr>
                  </a:solidFill>
                </a:rPr>
                <a:t>Development Environment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900" dirty="0">
                  <a:solidFill>
                    <a:schemeClr val="accent2">
                      <a:lumMod val="50000"/>
                    </a:schemeClr>
                  </a:solidFill>
                </a:rPr>
                <a:t>개발 환경은 어떻게 되는가</a:t>
              </a:r>
              <a:r>
                <a:rPr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1694919" y="5774837"/>
            <a:ext cx="3763886" cy="584775"/>
            <a:chOff x="1694919" y="2604052"/>
            <a:chExt cx="3763886" cy="584775"/>
          </a:xfrm>
        </p:grpSpPr>
        <p:sp>
          <p:nvSpPr>
            <p:cNvPr id="34" name="TextBox 33"/>
            <p:cNvSpPr txBox="1"/>
            <p:nvPr/>
          </p:nvSpPr>
          <p:spPr>
            <a:xfrm>
              <a:off x="1694919" y="2604052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accent2">
                      <a:lumMod val="50000"/>
                    </a:schemeClr>
                  </a:solidFill>
                </a:rPr>
                <a:t>05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404770" y="2604052"/>
              <a:ext cx="1197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Sources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제작에 이용된 파일들의 출처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19. </a:t>
            </a:r>
            <a:r>
              <a:rPr lang="en-US" altLang="ko-KR" sz="1200" dirty="0" smtClean="0"/>
              <a:t>Ranking System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랭킹 기능은 구현되어 있지 않음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1046441"/>
            <a:chOff x="685640" y="4524314"/>
            <a:chExt cx="2047355" cy="1046441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플레이어 획득한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score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와 랭킹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5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등 내의 점수를 비교하여 플레이어의 점수가 더 높을 경우 순위를 바꾸고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</a:t>
              </a:r>
              <a:r>
                <a:rPr lang="en-US" altLang="ko-KR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Localstorage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를 이용하여 게임을 종료하고 켜더라도 저장된 랭킹의 기록을 불러옴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1954" y="1821158"/>
            <a:ext cx="2696444" cy="270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1485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19. </a:t>
            </a:r>
            <a:r>
              <a:rPr lang="en-US" altLang="ko-KR" sz="1200" dirty="0"/>
              <a:t>Ranking System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3"/>
            <a:ext cx="10168445" cy="3594340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5983" y="2307652"/>
            <a:ext cx="2529840" cy="323298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511346" y="2355223"/>
            <a:ext cx="6420196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rankingStatus</a:t>
            </a:r>
            <a:r>
              <a:rPr lang="ko-KR" altLang="en-US" sz="1400" dirty="0"/>
              <a:t> === 0){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for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var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= 1;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 &lt; 6;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++){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localStorage.getItem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) === </a:t>
            </a:r>
            <a:r>
              <a:rPr lang="ko-KR" altLang="en-US" sz="1400" dirty="0" err="1"/>
              <a:t>undefined</a:t>
            </a:r>
            <a:r>
              <a:rPr lang="ko-KR" altLang="en-US" sz="1400" dirty="0"/>
              <a:t>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localStorage.setItem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, '0');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rankingList.push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localStorage.getItem</a:t>
            </a:r>
            <a:r>
              <a:rPr lang="ko-KR" altLang="en-US" sz="1400" dirty="0"/>
              <a:t>('</a:t>
            </a:r>
            <a:r>
              <a:rPr lang="ko-KR" altLang="en-US" sz="1400" dirty="0" err="1"/>
              <a:t>rankingScore</a:t>
            </a:r>
            <a:r>
              <a:rPr lang="ko-KR" altLang="en-US" sz="1400" dirty="0"/>
              <a:t>' + </a:t>
            </a:r>
            <a:r>
              <a:rPr lang="ko-KR" altLang="en-US" sz="1400" dirty="0" err="1"/>
              <a:t>i</a:t>
            </a:r>
            <a:r>
              <a:rPr lang="ko-KR" altLang="en-US" sz="1400" dirty="0"/>
              <a:t>)))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smtClean="0"/>
              <a:t>}</a:t>
            </a:r>
            <a:endParaRPr lang="ko-KR" altLang="en-US" sz="1400" dirty="0"/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rankingList.push</a:t>
            </a:r>
            <a:r>
              <a:rPr lang="ko-KR" altLang="en-US" sz="1400" dirty="0"/>
              <a:t>(</a:t>
            </a:r>
            <a:r>
              <a:rPr lang="ko-KR" altLang="en-US" sz="1400" dirty="0" err="1"/>
              <a:t>score</a:t>
            </a:r>
            <a:r>
              <a:rPr lang="ko-KR" altLang="en-US" sz="1400" dirty="0"/>
              <a:t>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rankingList.sort</a:t>
            </a:r>
            <a:r>
              <a:rPr lang="ko-KR" altLang="en-US" sz="1400" dirty="0"/>
              <a:t>((</a:t>
            </a:r>
            <a:r>
              <a:rPr lang="ko-KR" altLang="en-US" sz="1400" dirty="0" err="1"/>
              <a:t>a,b</a:t>
            </a:r>
            <a:r>
              <a:rPr lang="ko-KR" altLang="en-US" sz="1400" dirty="0"/>
              <a:t>)=&gt;{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if</a:t>
            </a:r>
            <a:r>
              <a:rPr lang="ko-KR" altLang="en-US" sz="1400" dirty="0"/>
              <a:t>(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a</a:t>
            </a:r>
            <a:r>
              <a:rPr lang="ko-KR" altLang="en-US" sz="1400" dirty="0"/>
              <a:t>) &gt; </a:t>
            </a:r>
            <a:r>
              <a:rPr lang="ko-KR" altLang="en-US" sz="1400" dirty="0" err="1"/>
              <a:t>Number</a:t>
            </a:r>
            <a:r>
              <a:rPr lang="ko-KR" altLang="en-US" sz="1400" dirty="0"/>
              <a:t>(</a:t>
            </a:r>
            <a:r>
              <a:rPr lang="ko-KR" altLang="en-US" sz="1400" dirty="0" err="1"/>
              <a:t>b</a:t>
            </a:r>
            <a:r>
              <a:rPr lang="ko-KR" altLang="en-US" sz="1400" dirty="0"/>
              <a:t>))</a:t>
            </a:r>
          </a:p>
          <a:p>
            <a:r>
              <a:rPr lang="ko-KR" altLang="en-US" sz="1400" dirty="0"/>
              <a:t>               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1;</a:t>
            </a:r>
          </a:p>
          <a:p>
            <a:r>
              <a:rPr lang="ko-KR" altLang="en-US" sz="1400" dirty="0"/>
              <a:t>            </a:t>
            </a:r>
            <a:r>
              <a:rPr lang="ko-KR" altLang="en-US" sz="1400" dirty="0" err="1"/>
              <a:t>else</a:t>
            </a:r>
            <a:r>
              <a:rPr lang="ko-KR" altLang="en-US" sz="1400" dirty="0"/>
              <a:t> </a:t>
            </a:r>
            <a:r>
              <a:rPr lang="ko-KR" altLang="en-US" sz="1400" dirty="0" err="1"/>
              <a:t>return</a:t>
            </a:r>
            <a:r>
              <a:rPr lang="ko-KR" altLang="en-US" sz="1400" dirty="0"/>
              <a:t> -1;</a:t>
            </a:r>
          </a:p>
          <a:p>
            <a:r>
              <a:rPr lang="ko-KR" altLang="en-US" sz="1400" dirty="0"/>
              <a:t>        });</a:t>
            </a:r>
          </a:p>
          <a:p>
            <a:r>
              <a:rPr lang="ko-KR" altLang="en-US" sz="1400" dirty="0"/>
              <a:t>        </a:t>
            </a:r>
            <a:r>
              <a:rPr lang="ko-KR" altLang="en-US" sz="1400" dirty="0" err="1"/>
              <a:t>rankingStatus</a:t>
            </a:r>
            <a:r>
              <a:rPr lang="ko-KR" altLang="en-US" sz="1400" dirty="0"/>
              <a:t> = 1;</a:t>
            </a:r>
          </a:p>
          <a:p>
            <a:r>
              <a:rPr lang="ko-KR" altLang="en-US" sz="1400" dirty="0"/>
              <a:t>    }</a:t>
            </a:r>
          </a:p>
        </p:txBody>
      </p:sp>
    </p:spTree>
    <p:extLst>
      <p:ext uri="{BB962C8B-B14F-4D97-AF65-F5344CB8AC3E}">
        <p14:creationId xmlns:p14="http://schemas.microsoft.com/office/powerpoint/2010/main" val="168808941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20. </a:t>
            </a:r>
            <a:r>
              <a:rPr lang="en-US" altLang="ko-KR" sz="1200" dirty="0" smtClean="0"/>
              <a:t>Game Over </a:t>
            </a:r>
            <a:r>
              <a:rPr lang="ko-KR" altLang="en-US" sz="1200" dirty="0" smtClean="0"/>
              <a:t>추가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Alert()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로 게임 오버를 알려줌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769442"/>
            <a:chOff x="685640" y="4524314"/>
            <a:chExt cx="2047355" cy="7694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따로 게임 오버를 처리하고 게임 오버 후 엔딩 랭킹 장소로 이동하여 점수를 등록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30" name="직사각형 29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596" y="1821158"/>
            <a:ext cx="2694753" cy="270878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1954" y="1823116"/>
            <a:ext cx="2696444" cy="270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38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20. </a:t>
            </a:r>
            <a:r>
              <a:rPr lang="en-US" altLang="ko-KR" sz="1200" dirty="0"/>
              <a:t>Game Over </a:t>
            </a:r>
            <a:r>
              <a:rPr lang="ko-KR" altLang="en-US" sz="1200" dirty="0"/>
              <a:t>추가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67363" y="232476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lives</a:t>
            </a:r>
            <a:r>
              <a:rPr lang="ko-KR" altLang="en-US" dirty="0"/>
              <a:t>--;</a:t>
            </a:r>
          </a:p>
          <a:p>
            <a:r>
              <a:rPr lang="ko-KR" altLang="en-US" dirty="0" err="1"/>
              <a:t>comboCount</a:t>
            </a:r>
            <a:r>
              <a:rPr lang="ko-KR" altLang="en-US" dirty="0"/>
              <a:t> = 0;</a:t>
            </a:r>
          </a:p>
          <a:p>
            <a:r>
              <a:rPr lang="ko-KR" altLang="en-US" dirty="0"/>
              <a:t> </a:t>
            </a:r>
            <a:r>
              <a:rPr lang="ko-KR" altLang="en-US" dirty="0" err="1"/>
              <a:t>gameRestartTimer</a:t>
            </a:r>
            <a:r>
              <a:rPr lang="ko-KR" altLang="en-US" dirty="0"/>
              <a:t> = 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(!</a:t>
            </a:r>
            <a:r>
              <a:rPr lang="ko-KR" altLang="en-US" dirty="0" err="1"/>
              <a:t>lives</a:t>
            </a:r>
            <a:r>
              <a:rPr lang="ko-KR" altLang="en-US" dirty="0"/>
              <a:t>) {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thunderSound.play</a:t>
            </a:r>
            <a:r>
              <a:rPr lang="ko-KR" altLang="en-US" dirty="0"/>
              <a:t>().</a:t>
            </a:r>
            <a:r>
              <a:rPr lang="ko-KR" altLang="en-US" dirty="0" err="1"/>
              <a:t>catch</a:t>
            </a:r>
            <a:r>
              <a:rPr lang="ko-KR" altLang="en-US" dirty="0"/>
              <a:t>(</a:t>
            </a:r>
            <a:r>
              <a:rPr lang="ko-KR" altLang="en-US" dirty="0" err="1"/>
              <a:t>function</a:t>
            </a:r>
            <a:r>
              <a:rPr lang="ko-KR" altLang="en-US" dirty="0"/>
              <a:t>(</a:t>
            </a:r>
            <a:r>
              <a:rPr lang="ko-KR" altLang="en-US" dirty="0" err="1"/>
              <a:t>e</a:t>
            </a:r>
            <a:r>
              <a:rPr lang="ko-KR" altLang="en-US" dirty="0"/>
              <a:t>){});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gameState</a:t>
            </a:r>
            <a:r>
              <a:rPr lang="ko-KR" altLang="en-US" dirty="0"/>
              <a:t> = 2;</a:t>
            </a:r>
          </a:p>
          <a:p>
            <a:r>
              <a:rPr lang="ko-KR" altLang="en-US" dirty="0"/>
              <a:t>	</a:t>
            </a:r>
            <a:r>
              <a:rPr lang="ko-KR" altLang="en-US" dirty="0" err="1"/>
              <a:t>beforeLevel</a:t>
            </a:r>
            <a:r>
              <a:rPr lang="ko-KR" altLang="en-US" dirty="0"/>
              <a:t> = -1;</a:t>
            </a:r>
          </a:p>
          <a:p>
            <a:r>
              <a:rPr lang="ko-KR" altLang="en-US" dirty="0" smtClean="0"/>
              <a:t>}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생명력이 모두 깎일 시 엔딩 페이지로 넘어 갈 수 있도록 상태 값을 변경 시킴</a:t>
            </a:r>
            <a:endParaRPr lang="ko-KR" altLang="en-US" dirty="0">
              <a:solidFill>
                <a:srgbClr val="92D05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9380" y="2278358"/>
            <a:ext cx="2696444" cy="2710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2051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21. </a:t>
            </a:r>
            <a:r>
              <a:rPr lang="ko-KR" altLang="en-US" sz="1200" dirty="0" smtClean="0"/>
              <a:t>관리자 커맨드</a:t>
            </a:r>
            <a:r>
              <a:rPr lang="en-US" altLang="ko-KR" sz="1200" dirty="0" smtClean="0"/>
              <a:t>(a</a:t>
            </a:r>
            <a:r>
              <a:rPr lang="en-US" altLang="ko-KR" sz="1200" dirty="0"/>
              <a:t>, t, n </a:t>
            </a:r>
            <a:r>
              <a:rPr lang="ko-KR" altLang="en-US" sz="1200" dirty="0"/>
              <a:t>및 </a:t>
            </a:r>
            <a:r>
              <a:rPr lang="en-US" altLang="ko-KR" sz="1200" dirty="0"/>
              <a:t>r, s)</a:t>
            </a:r>
            <a:endParaRPr lang="en-US" altLang="ko-KR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1117168" y="199621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A</a:t>
            </a:r>
            <a:endParaRPr lang="ko-KR" altLang="en-US" sz="3200" dirty="0"/>
          </a:p>
        </p:txBody>
      </p:sp>
      <p:sp>
        <p:nvSpPr>
          <p:cNvPr id="29" name="TextBox 28"/>
          <p:cNvSpPr txBox="1"/>
          <p:nvPr/>
        </p:nvSpPr>
        <p:spPr>
          <a:xfrm>
            <a:off x="1117168" y="275004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T</a:t>
            </a:r>
            <a:endParaRPr lang="ko-KR" altLang="en-US" sz="3200" dirty="0"/>
          </a:p>
        </p:txBody>
      </p:sp>
      <p:sp>
        <p:nvSpPr>
          <p:cNvPr id="30" name="TextBox 29"/>
          <p:cNvSpPr txBox="1"/>
          <p:nvPr/>
        </p:nvSpPr>
        <p:spPr>
          <a:xfrm>
            <a:off x="1117168" y="3503866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N</a:t>
            </a:r>
            <a:endParaRPr lang="ko-KR" altLang="en-US" sz="3200" dirty="0"/>
          </a:p>
        </p:txBody>
      </p:sp>
      <p:sp>
        <p:nvSpPr>
          <p:cNvPr id="31" name="TextBox 30"/>
          <p:cNvSpPr txBox="1"/>
          <p:nvPr/>
        </p:nvSpPr>
        <p:spPr>
          <a:xfrm>
            <a:off x="1117168" y="4257691"/>
            <a:ext cx="4812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R</a:t>
            </a:r>
            <a:endParaRPr lang="ko-KR" altLang="en-US" sz="3200" dirty="0"/>
          </a:p>
        </p:txBody>
      </p:sp>
      <p:sp>
        <p:nvSpPr>
          <p:cNvPr id="32" name="TextBox 31"/>
          <p:cNvSpPr txBox="1"/>
          <p:nvPr/>
        </p:nvSpPr>
        <p:spPr>
          <a:xfrm>
            <a:off x="1117168" y="5011516"/>
            <a:ext cx="4587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/>
              <a:t>S</a:t>
            </a:r>
            <a:endParaRPr lang="ko-KR" altLang="en-US" sz="3200" dirty="0"/>
          </a:p>
        </p:txBody>
      </p:sp>
      <p:sp>
        <p:nvSpPr>
          <p:cNvPr id="10" name="TextBox 9"/>
          <p:cNvSpPr txBox="1"/>
          <p:nvPr/>
        </p:nvSpPr>
        <p:spPr>
          <a:xfrm>
            <a:off x="2094806" y="2103937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자동으로 패들이 공과 아이템을 추적합니다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2094806" y="2857762"/>
            <a:ext cx="3506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공의 속도를 </a:t>
            </a:r>
            <a:r>
              <a:rPr lang="en-US" altLang="ko-KR" dirty="0" smtClean="0"/>
              <a:t>20% </a:t>
            </a:r>
            <a:r>
              <a:rPr lang="ko-KR" altLang="en-US" dirty="0" smtClean="0"/>
              <a:t>증가 시킵니다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2094806" y="3611587"/>
            <a:ext cx="442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다음 레벨의 스테이지로 바로 이동합니다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094806" y="4365412"/>
            <a:ext cx="3377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게임 메인화면으로 이동합니다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094806" y="5119237"/>
            <a:ext cx="3848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배경음악을 </a:t>
            </a:r>
            <a:r>
              <a:rPr lang="en-US" altLang="ko-KR" dirty="0" smtClean="0"/>
              <a:t>On / Off </a:t>
            </a:r>
            <a:r>
              <a:rPr lang="ko-KR" altLang="en-US" dirty="0" smtClean="0"/>
              <a:t>할 수 있습니다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22136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092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타원 11">
            <a:hlinkClick r:id="rId3"/>
          </p:cNvPr>
          <p:cNvSpPr/>
          <p:nvPr/>
        </p:nvSpPr>
        <p:spPr>
          <a:xfrm>
            <a:off x="7113552" y="3400592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800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ko-KR" altLang="en-US" sz="13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072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SLACK !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Slack</a:t>
            </a:r>
            <a:r>
              <a:rPr lang="ko-KR" altLang="en-US" sz="1200" dirty="0" smtClean="0"/>
              <a:t>으로 진행된 작업과정 기록</a:t>
            </a:r>
            <a:endParaRPr lang="ko-KR" altLang="en-US" sz="1200" dirty="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0353" y="1255945"/>
            <a:ext cx="2269996" cy="515389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348" y="1255945"/>
            <a:ext cx="2388041" cy="5153891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8389" y="1235133"/>
            <a:ext cx="2393300" cy="5174703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6429" y="1235133"/>
            <a:ext cx="2321702" cy="517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101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03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685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SLACK !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Slack</a:t>
            </a:r>
            <a:r>
              <a:rPr lang="ko-KR" altLang="en-US" sz="1200" dirty="0" smtClean="0"/>
              <a:t>으로 진행된 작업과정 기록</a:t>
            </a:r>
            <a:endParaRPr lang="ko-KR" altLang="en-US" sz="1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764" y="1255945"/>
            <a:ext cx="2402271" cy="51747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34" y="1255944"/>
            <a:ext cx="2412325" cy="517470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359" y="1172817"/>
            <a:ext cx="2456716" cy="525783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1075" y="1152005"/>
            <a:ext cx="2572220" cy="5281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0236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8755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04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3429000"/>
            <a:ext cx="6032421" cy="803870"/>
            <a:chOff x="2183152" y="2604052"/>
            <a:chExt cx="4021448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40214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Development Environment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개발 환경은 어떻게 되는가</a:t>
              </a:r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37713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04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Development Environment</a:t>
            </a:r>
            <a:endParaRPr lang="ko-KR" altLang="en-US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개발 환경은 어떻게 되는가</a:t>
            </a:r>
            <a:r>
              <a:rPr lang="en-US" altLang="ko-KR" sz="1200" dirty="0"/>
              <a:t>?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895465" y="1640391"/>
            <a:ext cx="7525328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ko-KR" altLang="en-US" sz="4400" dirty="0" smtClean="0">
                <a:latin typeface="휴먼매직체" panose="02030504000101010101" pitchFamily="18" charset="-127"/>
                <a:ea typeface="휴먼매직체" panose="02030504000101010101" pitchFamily="18" charset="-127"/>
                <a:cs typeface="함초롬돋움" panose="020B0604000101010101" pitchFamily="50" charset="-127"/>
              </a:rPr>
              <a:t>개발환경</a:t>
            </a:r>
            <a:r>
              <a:rPr lang="ko-KR" altLang="en-US" sz="2400" dirty="0" smtClean="0">
                <a:latin typeface="휴먼매직체" panose="02030504000101010101" pitchFamily="18" charset="-127"/>
                <a:ea typeface="휴먼매직체" panose="02030504000101010101" pitchFamily="18" charset="-127"/>
                <a:cs typeface="함초롬돋움" panose="020B0604000101010101" pitchFamily="50" charset="-127"/>
              </a:rPr>
              <a:t> </a:t>
            </a:r>
            <a:endParaRPr lang="en-US" altLang="ko-KR" sz="2400" dirty="0">
              <a:latin typeface="휴먼매직체" panose="02030504000101010101" pitchFamily="18" charset="-127"/>
              <a:ea typeface="휴먼매직체" panose="02030504000101010101" pitchFamily="18" charset="-127"/>
              <a:cs typeface="함초롬돋움" panose="020B0604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ko-KR" sz="24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Window 10 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64bit Pro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Chrome – </a:t>
            </a:r>
            <a:r>
              <a:rPr lang="ko-KR" altLang="en-US" sz="1600" dirty="0"/>
              <a:t> </a:t>
            </a:r>
            <a:r>
              <a:rPr lang="en-US" altLang="ko-KR" sz="1600" dirty="0"/>
              <a:t>77.0.3865.120(</a:t>
            </a:r>
            <a:r>
              <a:rPr lang="ko-KR" altLang="en-US" sz="1600" dirty="0"/>
              <a:t>공식 빌드</a:t>
            </a:r>
            <a:r>
              <a:rPr lang="en-US" altLang="ko-KR" sz="1600" dirty="0"/>
              <a:t>) (64</a:t>
            </a:r>
            <a:r>
              <a:rPr lang="ko-KR" altLang="en-US" sz="1600" dirty="0"/>
              <a:t>비트</a:t>
            </a:r>
            <a:r>
              <a:rPr lang="en-US" altLang="ko-KR" sz="1600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IntelliJ </a:t>
            </a: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Ultimate 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2019.02.03 updated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HTML5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JavaScript (ECMA script 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6)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MSpaint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그림판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버전 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1903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https://pixlr.com/editor (</a:t>
            </a:r>
            <a:r>
              <a:rPr lang="ko-KR" altLang="en-US" sz="2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이미지 편집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2"/>
              </a:rPr>
              <a:t>https://bgmstore.net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배경음악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3"/>
              </a:rPr>
              <a:t>https://minecraft.net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효과음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  <a:hlinkClick r:id="rId4"/>
              </a:rPr>
              <a:t>https://github.com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(issue 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및 업로드 기록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https://slack.com (</a:t>
            </a:r>
            <a:r>
              <a:rPr lang="ko-KR" altLang="en-US" sz="2000" dirty="0" err="1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협업툴</a:t>
            </a:r>
            <a:r>
              <a:rPr lang="ko-KR" altLang="en-US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기록</a:t>
            </a:r>
            <a:r>
              <a:rPr lang="en-US" altLang="ko-KR" sz="2000" dirty="0" smtClean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)</a:t>
            </a:r>
            <a:endParaRPr lang="en-US" altLang="ko-KR" sz="2000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21397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21324" y="718552"/>
            <a:ext cx="4517521" cy="803870"/>
            <a:chOff x="2447249" y="2604052"/>
            <a:chExt cx="3011556" cy="803870"/>
          </a:xfrm>
        </p:grpSpPr>
        <p:sp>
          <p:nvSpPr>
            <p:cNvPr id="11" name="TextBox 10"/>
            <p:cNvSpPr txBox="1"/>
            <p:nvPr/>
          </p:nvSpPr>
          <p:spPr>
            <a:xfrm>
              <a:off x="3589054" y="2604052"/>
              <a:ext cx="727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출처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7249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CHAPTER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3290" y="1016794"/>
            <a:ext cx="4171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 smtClean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5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596" y="2083436"/>
            <a:ext cx="823890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패들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벽돌 이미지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https://opengameart.org/content/breakout-set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공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포켓볼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    </a:t>
            </a:r>
            <a:r>
              <a:rPr lang="en-US" altLang="ko-KR" sz="1400" dirty="0">
                <a:solidFill>
                  <a:srgbClr val="002060"/>
                </a:solidFill>
              </a:rPr>
              <a:t>- http://pngimg.com/imgs/fantasy/pokeball/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이미지 관련 코드 </a:t>
            </a:r>
            <a:r>
              <a:rPr lang="ko-KR" altLang="en-US" sz="1400" dirty="0" err="1">
                <a:solidFill>
                  <a:srgbClr val="002060"/>
                </a:solidFill>
              </a:rPr>
              <a:t>구현법</a:t>
            </a:r>
            <a:endParaRPr lang="ko-KR" altLang="en-US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https://combatguri.tistory.com/entry/22-Slicing-%EC%9D%B4%EB%AF%B8%EC%A7%80-%</a:t>
            </a:r>
            <a:r>
              <a:rPr lang="en-US" altLang="ko-KR" sz="1400" dirty="0" smtClean="0">
                <a:solidFill>
                  <a:srgbClr val="002060"/>
                </a:solidFill>
              </a:rPr>
              <a:t>EC%9E%90%EB%A5%B4%EA%B8%B0%ED%81%AC%EB%A1%AD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- </a:t>
            </a:r>
            <a:r>
              <a:rPr lang="ko-KR" altLang="en-US" sz="1400" dirty="0" smtClean="0">
                <a:solidFill>
                  <a:srgbClr val="002060"/>
                </a:solidFill>
              </a:rPr>
              <a:t>각종 </a:t>
            </a:r>
            <a:r>
              <a:rPr lang="en-US" altLang="ko-KR" sz="1400" dirty="0" smtClean="0">
                <a:solidFill>
                  <a:srgbClr val="002060"/>
                </a:solidFill>
              </a:rPr>
              <a:t>gif </a:t>
            </a:r>
            <a:r>
              <a:rPr lang="ko-KR" altLang="en-US" sz="1400" dirty="0" smtClean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 smtClean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https://www.tumblr.com/search/pixel+background+gif</a:t>
            </a: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템플릿 출처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https</a:t>
            </a:r>
            <a:r>
              <a:rPr lang="en-US" altLang="ko-KR" sz="1400" dirty="0">
                <a:solidFill>
                  <a:srgbClr val="002060"/>
                </a:solidFill>
              </a:rPr>
              <a:t>://m.post.naver.com/viewer/postView.nhn?volumeNo=16877465&amp;memberNo=6532296</a:t>
            </a: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altLang="ko-KR" sz="1400" dirty="0" err="1" smtClean="0">
                <a:solidFill>
                  <a:srgbClr val="002060"/>
                </a:solidFill>
              </a:rPr>
              <a:t>Github</a:t>
            </a:r>
            <a:r>
              <a:rPr lang="en-US" altLang="ko-KR" sz="1400" dirty="0" smtClean="0">
                <a:solidFill>
                  <a:srgbClr val="002060"/>
                </a:solidFill>
              </a:rPr>
              <a:t> </a:t>
            </a:r>
            <a:r>
              <a:rPr lang="ko-KR" altLang="en-US" sz="1400" dirty="0" err="1" smtClean="0">
                <a:solidFill>
                  <a:srgbClr val="002060"/>
                </a:solidFill>
              </a:rPr>
              <a:t>바로가기</a:t>
            </a:r>
            <a:endParaRPr lang="en-US" altLang="ko-KR" sz="1400" dirty="0" smtClean="0">
              <a:solidFill>
                <a:srgbClr val="002060"/>
              </a:solidFill>
            </a:endParaRPr>
          </a:p>
          <a:p>
            <a:pPr marL="742950" lvl="1" indent="-285750">
              <a:buFontTx/>
              <a:buChar char="-"/>
            </a:pPr>
            <a:r>
              <a:rPr lang="en-US" altLang="ko-KR" sz="1400" dirty="0">
                <a:hlinkClick r:id="rId3"/>
              </a:rPr>
              <a:t>https://github.com/lns13301/BlockParty-js-breakout</a:t>
            </a:r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27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Rust Script L0" panose="00000400000000000000" pitchFamily="50" charset="0"/>
              </a:rPr>
              <a:t>Thank You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exa Rust Script L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전체 게임 상태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38" y="1521337"/>
            <a:ext cx="6410712" cy="4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3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3429000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992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기존 코드에 새롭게 추가할 컨텐츠는 무엇인가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387013" y="74579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836427" y="1382184"/>
            <a:ext cx="5132111" cy="5060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 smtClean="0"/>
              <a:t>캔버스 크기 </a:t>
            </a:r>
            <a:r>
              <a:rPr lang="ko-KR" altLang="en-US" sz="1200" dirty="0" smtClean="0"/>
              <a:t>조정</a:t>
            </a:r>
            <a:endParaRPr lang="en-US" altLang="ko-KR" sz="1200" dirty="0" smtClean="0"/>
          </a:p>
          <a:p>
            <a:r>
              <a:rPr lang="ko-KR" altLang="en-US" sz="1200" dirty="0"/>
              <a:t>마우스 포인터를 </a:t>
            </a:r>
            <a:r>
              <a:rPr lang="ko-KR" altLang="en-US" sz="1200" dirty="0" smtClean="0"/>
              <a:t>화살표 모양으로 변경 </a:t>
            </a:r>
            <a:r>
              <a:rPr lang="en-US" altLang="ko-KR" sz="1200" dirty="0"/>
              <a:t>(</a:t>
            </a:r>
            <a:r>
              <a:rPr lang="ko-KR" altLang="en-US" sz="1200" dirty="0"/>
              <a:t>게임 집중도 향상</a:t>
            </a:r>
            <a:r>
              <a:rPr lang="en-US" altLang="ko-KR" sz="1200" dirty="0" smtClean="0"/>
              <a:t>)</a:t>
            </a:r>
            <a:endParaRPr lang="en-US" altLang="ko-KR" sz="1200" dirty="0" smtClean="0"/>
          </a:p>
          <a:p>
            <a:r>
              <a:rPr lang="ko-KR" altLang="en-US" sz="1200" dirty="0"/>
              <a:t>패들의 최대 이동 범위 </a:t>
            </a:r>
            <a:r>
              <a:rPr lang="ko-KR" altLang="en-US" sz="1200" dirty="0" smtClean="0"/>
              <a:t>수정</a:t>
            </a:r>
            <a:endParaRPr lang="en-US" altLang="ko-KR" sz="1200" dirty="0" smtClean="0"/>
          </a:p>
          <a:p>
            <a:r>
              <a:rPr lang="ko-KR" altLang="en-US" sz="1200" dirty="0" smtClean="0"/>
              <a:t>이미지 </a:t>
            </a:r>
            <a:r>
              <a:rPr lang="ko-KR" altLang="en-US" sz="1200" dirty="0" smtClean="0"/>
              <a:t>추가</a:t>
            </a:r>
            <a:endParaRPr lang="en-US" altLang="ko-KR" sz="1200" dirty="0" smtClean="0"/>
          </a:p>
          <a:p>
            <a:r>
              <a:rPr lang="en-US" altLang="ko-KR" sz="1200" dirty="0"/>
              <a:t>2</a:t>
            </a:r>
            <a:r>
              <a:rPr lang="ko-KR" altLang="en-US" sz="1200" dirty="0"/>
              <a:t>회 이상 타격 시 파괴되는 단단한 벽돌 </a:t>
            </a:r>
            <a:r>
              <a:rPr lang="ko-KR" altLang="en-US" sz="1200" dirty="0" smtClean="0"/>
              <a:t>추가</a:t>
            </a:r>
            <a:endParaRPr lang="en-US" altLang="ko-KR" sz="1200" dirty="0" smtClean="0"/>
          </a:p>
          <a:p>
            <a:r>
              <a:rPr lang="ko-KR" altLang="en-US" sz="1200" dirty="0"/>
              <a:t>일정 확률로 아이템 </a:t>
            </a:r>
            <a:r>
              <a:rPr lang="ko-KR" altLang="en-US" sz="1200" dirty="0" smtClean="0"/>
              <a:t>소환</a:t>
            </a:r>
            <a:endParaRPr lang="en-US" altLang="ko-KR" sz="1200" dirty="0" smtClean="0"/>
          </a:p>
          <a:p>
            <a:r>
              <a:rPr lang="ko-KR" altLang="en-US" sz="1200" dirty="0"/>
              <a:t>열쇠 블록을 통한 라운드 </a:t>
            </a:r>
            <a:r>
              <a:rPr lang="ko-KR" altLang="en-US" sz="1200" dirty="0" err="1"/>
              <a:t>클리어</a:t>
            </a:r>
            <a:r>
              <a:rPr lang="ko-KR" altLang="en-US" sz="1200" dirty="0"/>
              <a:t> 시스템 </a:t>
            </a:r>
            <a:r>
              <a:rPr lang="ko-KR" altLang="en-US" sz="1200" dirty="0" smtClean="0"/>
              <a:t>구현</a:t>
            </a:r>
            <a:endParaRPr lang="en-US" altLang="ko-KR" sz="1200" dirty="0" smtClean="0"/>
          </a:p>
          <a:p>
            <a:r>
              <a:rPr lang="en-US" altLang="ko-KR" sz="1200" dirty="0" smtClean="0"/>
              <a:t>Gif</a:t>
            </a:r>
            <a:r>
              <a:rPr lang="ko-KR" altLang="en-US" sz="1200" dirty="0" smtClean="0"/>
              <a:t>파일을 통한 움직이는 이펙트 구현</a:t>
            </a:r>
            <a:endParaRPr lang="en-US" altLang="ko-KR" sz="1200" dirty="0"/>
          </a:p>
          <a:p>
            <a:r>
              <a:rPr lang="ko-KR" altLang="en-US" sz="1200" dirty="0" smtClean="0"/>
              <a:t>입자 추가</a:t>
            </a:r>
            <a:endParaRPr lang="en-US" altLang="ko-KR" sz="1200" dirty="0" smtClean="0"/>
          </a:p>
          <a:p>
            <a:r>
              <a:rPr lang="ko-KR" altLang="en-US" sz="1200" dirty="0"/>
              <a:t>사운드 </a:t>
            </a:r>
            <a:r>
              <a:rPr lang="ko-KR" altLang="en-US" sz="1200" dirty="0" smtClean="0"/>
              <a:t>추가</a:t>
            </a:r>
            <a:endParaRPr lang="en-US" altLang="ko-KR" sz="1200" dirty="0" smtClean="0"/>
          </a:p>
          <a:p>
            <a:r>
              <a:rPr lang="ko-KR" altLang="en-US" sz="1200" dirty="0" smtClean="0"/>
              <a:t>배경음악 </a:t>
            </a:r>
            <a:r>
              <a:rPr lang="en-US" altLang="ko-KR" sz="1200" dirty="0" smtClean="0"/>
              <a:t>On / Off </a:t>
            </a:r>
            <a:r>
              <a:rPr lang="ko-KR" altLang="en-US" sz="1200" dirty="0" smtClean="0"/>
              <a:t>기능 추가</a:t>
            </a:r>
            <a:endParaRPr lang="en-US" altLang="ko-KR" sz="1200" dirty="0" smtClean="0"/>
          </a:p>
          <a:p>
            <a:r>
              <a:rPr lang="ko-KR" altLang="en-US" sz="1200" dirty="0" smtClean="0"/>
              <a:t>게임 메인 메뉴 및 시작버튼을 통한 게임 시작</a:t>
            </a:r>
            <a:endParaRPr lang="en-US" altLang="ko-KR" sz="1200" dirty="0" smtClean="0"/>
          </a:p>
          <a:p>
            <a:r>
              <a:rPr lang="ko-KR" altLang="en-US" sz="1200" dirty="0" smtClean="0"/>
              <a:t>클릭 버튼을 통한 공 발사</a:t>
            </a:r>
            <a:endParaRPr lang="en-US" altLang="ko-KR" sz="1200" dirty="0"/>
          </a:p>
          <a:p>
            <a:r>
              <a:rPr lang="ko-KR" altLang="en-US" sz="1200" dirty="0" smtClean="0"/>
              <a:t>마우스 클릭 시 게임이 시작되도록 수정</a:t>
            </a:r>
            <a:endParaRPr lang="en-US" altLang="ko-KR" sz="1200" dirty="0" smtClean="0"/>
          </a:p>
          <a:p>
            <a:r>
              <a:rPr lang="ko-KR" altLang="en-US" sz="1200" dirty="0" smtClean="0"/>
              <a:t>스테이지 및 난이도 추가</a:t>
            </a:r>
            <a:endParaRPr lang="en-US" altLang="ko-KR" sz="1200" dirty="0"/>
          </a:p>
          <a:p>
            <a:r>
              <a:rPr lang="ko-KR" altLang="en-US" sz="1200" dirty="0" smtClean="0"/>
              <a:t>입사각에 따라 공의 </a:t>
            </a:r>
            <a:r>
              <a:rPr lang="ko-KR" altLang="en-US" sz="1200" dirty="0" err="1" smtClean="0"/>
              <a:t>반사각이</a:t>
            </a:r>
            <a:r>
              <a:rPr lang="ko-KR" altLang="en-US" sz="1200" dirty="0" smtClean="0"/>
              <a:t> 달라지도록 수정</a:t>
            </a:r>
            <a:endParaRPr lang="en-US" altLang="ko-KR" sz="1200" dirty="0" smtClean="0"/>
          </a:p>
          <a:p>
            <a:r>
              <a:rPr lang="en-US" altLang="ko-KR" sz="1200" dirty="0" smtClean="0"/>
              <a:t>Auto </a:t>
            </a:r>
            <a:r>
              <a:rPr lang="ko-KR" altLang="en-US" sz="1200" dirty="0" smtClean="0"/>
              <a:t>모드를 통한 자동 게임 진행 추가</a:t>
            </a:r>
            <a:endParaRPr lang="en-US" altLang="ko-KR" sz="1200" dirty="0" smtClean="0"/>
          </a:p>
        </p:txBody>
      </p:sp>
      <p:sp>
        <p:nvSpPr>
          <p:cNvPr id="9" name="내용 개체 틀 2"/>
          <p:cNvSpPr txBox="1">
            <a:spLocks/>
          </p:cNvSpPr>
          <p:nvPr/>
        </p:nvSpPr>
        <p:spPr>
          <a:xfrm>
            <a:off x="6192595" y="1382184"/>
            <a:ext cx="5132111" cy="50601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200" dirty="0"/>
              <a:t>벽에 튕겨질 때마다 공의 가속도 향상</a:t>
            </a:r>
            <a:endParaRPr lang="en-US" altLang="ko-KR" sz="1200" dirty="0"/>
          </a:p>
          <a:p>
            <a:pPr algn="just"/>
            <a:r>
              <a:rPr lang="ko-KR" altLang="en-US" sz="1200" dirty="0" smtClean="0"/>
              <a:t>공의 </a:t>
            </a:r>
            <a:r>
              <a:rPr lang="ko-KR" altLang="en-US" sz="1200" dirty="0"/>
              <a:t>속도 및 콤보에 따른 점수 배율 </a:t>
            </a:r>
            <a:r>
              <a:rPr lang="ko-KR" altLang="en-US" sz="1200" dirty="0" smtClean="0"/>
              <a:t>조절</a:t>
            </a:r>
            <a:r>
              <a:rPr lang="en-US" altLang="ko-KR" sz="1200" dirty="0" smtClean="0"/>
              <a:t>, </a:t>
            </a:r>
            <a:r>
              <a:rPr lang="ko-KR" altLang="en-US" sz="1200" smtClean="0"/>
              <a:t>아이템 획득 시 점수 추가</a:t>
            </a:r>
            <a:endParaRPr lang="ko-KR" altLang="en-US" sz="1200" dirty="0"/>
          </a:p>
          <a:p>
            <a:r>
              <a:rPr lang="ko-KR" altLang="en-US" sz="1200" dirty="0" smtClean="0"/>
              <a:t>비정상적인 </a:t>
            </a:r>
            <a:r>
              <a:rPr lang="ko-KR" altLang="en-US" sz="1200" dirty="0"/>
              <a:t>공의 속도 처리 </a:t>
            </a:r>
            <a:r>
              <a:rPr lang="en-US" altLang="ko-KR" sz="1200" dirty="0"/>
              <a:t>(</a:t>
            </a:r>
            <a:r>
              <a:rPr lang="ko-KR" altLang="en-US" sz="1200" dirty="0"/>
              <a:t>너무 낮거나 너무 높거나</a:t>
            </a:r>
            <a:r>
              <a:rPr lang="en-US" altLang="ko-KR" sz="1200" dirty="0"/>
              <a:t>)</a:t>
            </a:r>
          </a:p>
          <a:p>
            <a:r>
              <a:rPr lang="ko-KR" altLang="en-US" sz="1200" dirty="0"/>
              <a:t>엔딩 씬 추가하여 획득 점수</a:t>
            </a:r>
            <a:r>
              <a:rPr lang="en-US" altLang="ko-KR" sz="1200" dirty="0"/>
              <a:t> </a:t>
            </a:r>
            <a:r>
              <a:rPr lang="ko-KR" altLang="en-US" sz="1200" dirty="0"/>
              <a:t>확인 기능</a:t>
            </a:r>
            <a:endParaRPr lang="en-US" altLang="ko-KR" sz="1200" dirty="0"/>
          </a:p>
          <a:p>
            <a:r>
              <a:rPr lang="ko-KR" altLang="en-US" sz="1200" dirty="0"/>
              <a:t>랭킹 </a:t>
            </a:r>
            <a:r>
              <a:rPr lang="ko-KR" altLang="en-US" sz="1200" dirty="0" smtClean="0"/>
              <a:t>시스템 도입</a:t>
            </a:r>
            <a:endParaRPr lang="en-US" altLang="ko-KR" sz="1200" dirty="0"/>
          </a:p>
          <a:p>
            <a:r>
              <a:rPr lang="ko-KR" altLang="en-US" sz="1200" dirty="0" smtClean="0"/>
              <a:t>기존의 게임 오버 방식을 새롭게 변경하여 처리</a:t>
            </a:r>
            <a:endParaRPr lang="en-US" altLang="ko-KR" sz="1200" dirty="0"/>
          </a:p>
          <a:p>
            <a:r>
              <a:rPr lang="ko-KR" altLang="en-US" sz="1200" dirty="0"/>
              <a:t>게임 </a:t>
            </a:r>
            <a:r>
              <a:rPr lang="ko-KR" altLang="en-US" sz="1200" dirty="0" err="1"/>
              <a:t>클리어</a:t>
            </a:r>
            <a:r>
              <a:rPr lang="ko-KR" altLang="en-US" sz="1200" dirty="0"/>
              <a:t> 시 점수 알림 및 </a:t>
            </a:r>
            <a:r>
              <a:rPr lang="ko-KR" altLang="en-US" sz="1200" dirty="0" err="1"/>
              <a:t>재시작</a:t>
            </a:r>
            <a:r>
              <a:rPr lang="ko-KR" altLang="en-US" sz="1200" dirty="0"/>
              <a:t> 가능하도록 구현</a:t>
            </a:r>
            <a:endParaRPr lang="en-US" altLang="ko-KR" sz="1200" dirty="0"/>
          </a:p>
          <a:p>
            <a:r>
              <a:rPr lang="ko-KR" altLang="en-US" sz="1200" dirty="0"/>
              <a:t>관리자 커맨드</a:t>
            </a:r>
            <a:r>
              <a:rPr lang="en-US" altLang="ko-KR" sz="1200" dirty="0"/>
              <a:t>(a, t, n </a:t>
            </a:r>
            <a:r>
              <a:rPr lang="ko-KR" altLang="en-US" sz="1200" dirty="0"/>
              <a:t>및 </a:t>
            </a:r>
            <a:r>
              <a:rPr lang="en-US" altLang="ko-KR" sz="1200" dirty="0"/>
              <a:t>r, s)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1. </a:t>
            </a:r>
            <a:r>
              <a:rPr lang="ko-KR" altLang="en-US" sz="1200" dirty="0" smtClean="0"/>
              <a:t>캔버스 크기 변경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기존의 작은 게임 캔버스 크기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좌우로 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 이상 늘려 줌으로써 큰 화면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 가능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2384" y="1821158"/>
            <a:ext cx="2696013" cy="2708788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364" y="1821158"/>
            <a:ext cx="1448155" cy="95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1274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1877</TotalTime>
  <Words>2308</Words>
  <Application>Microsoft Office PowerPoint</Application>
  <PresentationFormat>와이드스크린</PresentationFormat>
  <Paragraphs>487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9" baseType="lpstr">
      <vt:lpstr>Nexa Rust Script L0</vt:lpstr>
      <vt:lpstr>Noto Sans CJK KR DemiLight</vt:lpstr>
      <vt:lpstr>나눔바른펜</vt:lpstr>
      <vt:lpstr>나눔스퀘어라운드 Regular</vt:lpstr>
      <vt:lpstr>함초롬돋움</vt:lpstr>
      <vt:lpstr>휴먼매직체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규한강 규한강</cp:lastModifiedBy>
  <cp:revision>85</cp:revision>
  <dcterms:created xsi:type="dcterms:W3CDTF">2017-01-17T13:28:44Z</dcterms:created>
  <dcterms:modified xsi:type="dcterms:W3CDTF">2019-10-22T10:20:31Z</dcterms:modified>
</cp:coreProperties>
</file>